
<file path=[Content_Types].xml><?xml version="1.0" encoding="utf-8"?>
<Types xmlns="http://schemas.openxmlformats.org/package/2006/content-types">
  <Default Extension="xml" ContentType="application/xml"/>
  <Default Extension="jpeg" ContentType="image/jpeg"/>
  <Default Extension="mp3" ContentType="audio/unknown"/>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0.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theme/themeOverride14.xml" ContentType="application/vnd.openxmlformats-officedocument.themeOverride+xml"/>
  <Override PartName="/ppt/notesSlides/notesSlide23.xml" ContentType="application/vnd.openxmlformats-officedocument.presentationml.notesSlide+xml"/>
  <Override PartName="/ppt/theme/themeOverride15.xml" ContentType="application/vnd.openxmlformats-officedocument.themeOverride+xml"/>
  <Override PartName="/ppt/notesSlides/notesSlide24.xml" ContentType="application/vnd.openxmlformats-officedocument.presentationml.notesSlide+xml"/>
  <Override PartName="/ppt/theme/themeOverride16.xml" ContentType="application/vnd.openxmlformats-officedocument.themeOverride+xml"/>
  <Override PartName="/ppt/notesSlides/notesSlide25.xml" ContentType="application/vnd.openxmlformats-officedocument.presentationml.notesSlide+xml"/>
  <Override PartName="/ppt/theme/themeOverride17.xml" ContentType="application/vnd.openxmlformats-officedocument.themeOverride+xml"/>
  <Override PartName="/ppt/notesSlides/notesSlide26.xml" ContentType="application/vnd.openxmlformats-officedocument.presentationml.notesSlide+xml"/>
  <Override PartName="/ppt/theme/themeOverride18.xml" ContentType="application/vnd.openxmlformats-officedocument.themeOverride+xml"/>
  <Override PartName="/ppt/notesSlides/notesSlide27.xml" ContentType="application/vnd.openxmlformats-officedocument.presentationml.notesSlide+xml"/>
  <Override PartName="/ppt/theme/themeOverride19.xml" ContentType="application/vnd.openxmlformats-officedocument.themeOverride+xml"/>
  <Override PartName="/ppt/notesSlides/notesSlide28.xml" ContentType="application/vnd.openxmlformats-officedocument.presentationml.notesSlide+xml"/>
  <Override PartName="/ppt/theme/themeOverride20.xml" ContentType="application/vnd.openxmlformats-officedocument.themeOverride+xml"/>
  <Override PartName="/ppt/notesSlides/notesSlide29.xml" ContentType="application/vnd.openxmlformats-officedocument.presentationml.notesSlide+xml"/>
  <Override PartName="/ppt/theme/themeOverride21.xml" ContentType="application/vnd.openxmlformats-officedocument.themeOverride+xml"/>
  <Override PartName="/ppt/notesSlides/notesSlide30.xml" ContentType="application/vnd.openxmlformats-officedocument.presentationml.notesSlide+xml"/>
  <Override PartName="/ppt/theme/themeOverride22.xml" ContentType="application/vnd.openxmlformats-officedocument.themeOverride+xml"/>
  <Override PartName="/ppt/notesSlides/notesSlide31.xml" ContentType="application/vnd.openxmlformats-officedocument.presentationml.notesSlide+xml"/>
  <Override PartName="/ppt/theme/themeOverride23.xml" ContentType="application/vnd.openxmlformats-officedocument.themeOverride+xml"/>
  <Override PartName="/ppt/notesSlides/notesSlide32.xml" ContentType="application/vnd.openxmlformats-officedocument.presentationml.notesSlide+xml"/>
  <Override PartName="/ppt/theme/themeOverride24.xml" ContentType="application/vnd.openxmlformats-officedocument.themeOverride+xml"/>
  <Override PartName="/ppt/notesSlides/notesSlide33.xml" ContentType="application/vnd.openxmlformats-officedocument.presentationml.notesSlide+xml"/>
  <Override PartName="/ppt/theme/themeOverride25.xml" ContentType="application/vnd.openxmlformats-officedocument.themeOverride+xml"/>
  <Override PartName="/ppt/notesSlides/notesSlide34.xml" ContentType="application/vnd.openxmlformats-officedocument.presentationml.notesSlide+xml"/>
  <Override PartName="/ppt/theme/themeOverride26.xml" ContentType="application/vnd.openxmlformats-officedocument.themeOverride+xml"/>
  <Override PartName="/ppt/notesSlides/notesSlide35.xml" ContentType="application/vnd.openxmlformats-officedocument.presentationml.notesSlide+xml"/>
  <Override PartName="/ppt/theme/themeOverride27.xml" ContentType="application/vnd.openxmlformats-officedocument.themeOverride+xml"/>
  <Override PartName="/ppt/notesSlides/notesSlide36.xml" ContentType="application/vnd.openxmlformats-officedocument.presentationml.notesSlide+xml"/>
  <Override PartName="/ppt/theme/themeOverride28.xml" ContentType="application/vnd.openxmlformats-officedocument.themeOverride+xml"/>
  <Override PartName="/ppt/notesSlides/notesSlide37.xml" ContentType="application/vnd.openxmlformats-officedocument.presentationml.notesSlide+xml"/>
  <Override PartName="/ppt/theme/themeOverride29.xml" ContentType="application/vnd.openxmlformats-officedocument.themeOverride+xml"/>
  <Override PartName="/ppt/notesSlides/notesSlide38.xml" ContentType="application/vnd.openxmlformats-officedocument.presentationml.notesSlide+xml"/>
  <Override PartName="/ppt/theme/themeOverride30.xml" ContentType="application/vnd.openxmlformats-officedocument.themeOverride+xml"/>
  <Override PartName="/ppt/notesSlides/notesSlide39.xml" ContentType="application/vnd.openxmlformats-officedocument.presentationml.notesSlide+xml"/>
  <Override PartName="/ppt/theme/themeOverride31.xml" ContentType="application/vnd.openxmlformats-officedocument.themeOverride+xml"/>
  <Override PartName="/ppt/notesSlides/notesSlide40.xml" ContentType="application/vnd.openxmlformats-officedocument.presentationml.notesSlide+xml"/>
  <Override PartName="/ppt/theme/themeOverride32.xml" ContentType="application/vnd.openxmlformats-officedocument.themeOverride+xml"/>
  <Override PartName="/ppt/notesSlides/notesSlide41.xml" ContentType="application/vnd.openxmlformats-officedocument.presentationml.notesSlide+xml"/>
  <Override PartName="/ppt/theme/themeOverride33.xml" ContentType="application/vnd.openxmlformats-officedocument.themeOverride+xml"/>
  <Override PartName="/ppt/notesSlides/notesSlide42.xml" ContentType="application/vnd.openxmlformats-officedocument.presentationml.notesSlide+xml"/>
  <Override PartName="/ppt/theme/themeOverride34.xml" ContentType="application/vnd.openxmlformats-officedocument.themeOverride+xml"/>
  <Override PartName="/ppt/notesSlides/notesSlide43.xml" ContentType="application/vnd.openxmlformats-officedocument.presentationml.notesSlide+xml"/>
  <Override PartName="/ppt/theme/themeOverride35.xml" ContentType="application/vnd.openxmlformats-officedocument.themeOverride+xml"/>
  <Override PartName="/ppt/notesSlides/notesSlide44.xml" ContentType="application/vnd.openxmlformats-officedocument.presentationml.notesSlide+xml"/>
  <Override PartName="/ppt/theme/themeOverride36.xml" ContentType="application/vnd.openxmlformats-officedocument.themeOverride+xml"/>
  <Override PartName="/ppt/notesSlides/notesSlide45.xml" ContentType="application/vnd.openxmlformats-officedocument.presentationml.notesSlide+xml"/>
  <Override PartName="/ppt/theme/themeOverride37.xml" ContentType="application/vnd.openxmlformats-officedocument.themeOverride+xml"/>
  <Override PartName="/ppt/notesSlides/notesSlide46.xml" ContentType="application/vnd.openxmlformats-officedocument.presentationml.notesSlide+xml"/>
  <Override PartName="/ppt/theme/themeOverride38.xml" ContentType="application/vnd.openxmlformats-officedocument.themeOverride+xml"/>
  <Override PartName="/ppt/notesSlides/notesSlide47.xml" ContentType="application/vnd.openxmlformats-officedocument.presentationml.notesSlide+xml"/>
  <Override PartName="/ppt/theme/themeOverride39.xml" ContentType="application/vnd.openxmlformats-officedocument.themeOverride+xml"/>
  <Override PartName="/ppt/notesSlides/notesSlide48.xml" ContentType="application/vnd.openxmlformats-officedocument.presentationml.notesSlide+xml"/>
  <Override PartName="/ppt/theme/themeOverride40.xml" ContentType="application/vnd.openxmlformats-officedocument.themeOverride+xml"/>
  <Override PartName="/ppt/notesSlides/notesSlide49.xml" ContentType="application/vnd.openxmlformats-officedocument.presentationml.notesSlide+xml"/>
  <Override PartName="/ppt/theme/themeOverride41.xml" ContentType="application/vnd.openxmlformats-officedocument.themeOverride+xml"/>
  <Override PartName="/ppt/notesSlides/notesSlide50.xml" ContentType="application/vnd.openxmlformats-officedocument.presentationml.notesSlide+xml"/>
  <Override PartName="/ppt/theme/themeOverride42.xml" ContentType="application/vnd.openxmlformats-officedocument.themeOverride+xml"/>
  <Override PartName="/ppt/notesSlides/notesSlide51.xml" ContentType="application/vnd.openxmlformats-officedocument.presentationml.notesSlide+xml"/>
  <Override PartName="/ppt/theme/themeOverride43.xml" ContentType="application/vnd.openxmlformats-officedocument.themeOverride+xml"/>
  <Override PartName="/ppt/notesSlides/notesSlide52.xml" ContentType="application/vnd.openxmlformats-officedocument.presentationml.notesSlide+xml"/>
  <Override PartName="/ppt/theme/themeOverride44.xml" ContentType="application/vnd.openxmlformats-officedocument.themeOverride+xml"/>
  <Override PartName="/ppt/notesSlides/notesSlide53.xml" ContentType="application/vnd.openxmlformats-officedocument.presentationml.notesSlide+xml"/>
  <Override PartName="/ppt/theme/themeOverride45.xml" ContentType="application/vnd.openxmlformats-officedocument.themeOverride+xml"/>
  <Override PartName="/ppt/notesSlides/notesSlide54.xml" ContentType="application/vnd.openxmlformats-officedocument.presentationml.notesSlide+xml"/>
  <Override PartName="/ppt/theme/themeOverride46.xml" ContentType="application/vnd.openxmlformats-officedocument.themeOverride+xml"/>
  <Override PartName="/ppt/notesSlides/notesSlide55.xml" ContentType="application/vnd.openxmlformats-officedocument.presentationml.notesSlide+xml"/>
  <Override PartName="/ppt/theme/themeOverride47.xml" ContentType="application/vnd.openxmlformats-officedocument.themeOverride+xml"/>
  <Override PartName="/ppt/notesSlides/notesSlide56.xml" ContentType="application/vnd.openxmlformats-officedocument.presentationml.notesSlide+xml"/>
  <Override PartName="/ppt/theme/themeOverride48.xml" ContentType="application/vnd.openxmlformats-officedocument.themeOverride+xml"/>
  <Override PartName="/ppt/notesSlides/notesSlide57.xml" ContentType="application/vnd.openxmlformats-officedocument.presentationml.notesSlide+xml"/>
  <Override PartName="/ppt/theme/themeOverride49.xml" ContentType="application/vnd.openxmlformats-officedocument.themeOverride+xml"/>
  <Override PartName="/ppt/notesSlides/notesSlide58.xml" ContentType="application/vnd.openxmlformats-officedocument.presentationml.notesSlide+xml"/>
  <Override PartName="/ppt/theme/themeOverride50.xml" ContentType="application/vnd.openxmlformats-officedocument.themeOverride+xml"/>
  <Override PartName="/ppt/notesSlides/notesSlide59.xml" ContentType="application/vnd.openxmlformats-officedocument.presentationml.notesSlide+xml"/>
  <Override PartName="/ppt/theme/themeOverride51.xml" ContentType="application/vnd.openxmlformats-officedocument.themeOverride+xml"/>
  <Override PartName="/ppt/notesSlides/notesSlide60.xml" ContentType="application/vnd.openxmlformats-officedocument.presentationml.notesSlide+xml"/>
  <Override PartName="/ppt/theme/themeOverride52.xml" ContentType="application/vnd.openxmlformats-officedocument.themeOverride+xml"/>
  <Override PartName="/ppt/notesSlides/notesSlide61.xml" ContentType="application/vnd.openxmlformats-officedocument.presentationml.notesSlide+xml"/>
  <Override PartName="/ppt/theme/themeOverride53.xml" ContentType="application/vnd.openxmlformats-officedocument.themeOverride+xml"/>
  <Override PartName="/ppt/notesSlides/notesSlide62.xml" ContentType="application/vnd.openxmlformats-officedocument.presentationml.notesSlide+xml"/>
  <Override PartName="/ppt/theme/themeOverride54.xml" ContentType="application/vnd.openxmlformats-officedocument.themeOverride+xml"/>
  <Override PartName="/ppt/notesSlides/notesSlide63.xml" ContentType="application/vnd.openxmlformats-officedocument.presentationml.notesSlide+xml"/>
  <Override PartName="/ppt/theme/themeOverride55.xml" ContentType="application/vnd.openxmlformats-officedocument.themeOverride+xml"/>
  <Override PartName="/ppt/notesSlides/notesSlide64.xml" ContentType="application/vnd.openxmlformats-officedocument.presentationml.notesSlide+xml"/>
  <Override PartName="/ppt/theme/themeOverride56.xml" ContentType="application/vnd.openxmlformats-officedocument.themeOverride+xml"/>
  <Override PartName="/ppt/notesSlides/notesSlide65.xml" ContentType="application/vnd.openxmlformats-officedocument.presentationml.notesSlide+xml"/>
  <Override PartName="/ppt/theme/themeOverride57.xml" ContentType="application/vnd.openxmlformats-officedocument.themeOverride+xml"/>
  <Override PartName="/ppt/notesSlides/notesSlide66.xml" ContentType="application/vnd.openxmlformats-officedocument.presentationml.notesSlide+xml"/>
  <Override PartName="/ppt/theme/themeOverride58.xml" ContentType="application/vnd.openxmlformats-officedocument.themeOverride+xml"/>
  <Override PartName="/ppt/notesSlides/notesSlide67.xml" ContentType="application/vnd.openxmlformats-officedocument.presentationml.notesSlide+xml"/>
  <Override PartName="/ppt/theme/themeOverride59.xml" ContentType="application/vnd.openxmlformats-officedocument.themeOverride+xml"/>
  <Override PartName="/ppt/notesSlides/notesSlide68.xml" ContentType="application/vnd.openxmlformats-officedocument.presentationml.notesSlide+xml"/>
  <Override PartName="/ppt/theme/themeOverride60.xml" ContentType="application/vnd.openxmlformats-officedocument.themeOverride+xml"/>
  <Override PartName="/ppt/notesSlides/notesSlide69.xml" ContentType="application/vnd.openxmlformats-officedocument.presentationml.notesSlide+xml"/>
  <Override PartName="/ppt/theme/themeOverride61.xml" ContentType="application/vnd.openxmlformats-officedocument.themeOverride+xml"/>
  <Override PartName="/ppt/notesSlides/notesSlide70.xml" ContentType="application/vnd.openxmlformats-officedocument.presentationml.notesSlide+xml"/>
  <Override PartName="/ppt/theme/themeOverride62.xml" ContentType="application/vnd.openxmlformats-officedocument.themeOverride+xml"/>
  <Override PartName="/ppt/notesSlides/notesSlide71.xml" ContentType="application/vnd.openxmlformats-officedocument.presentationml.notesSlide+xml"/>
  <Override PartName="/ppt/theme/themeOverride63.xml" ContentType="application/vnd.openxmlformats-officedocument.themeOverride+xml"/>
  <Override PartName="/ppt/notesSlides/notesSlide72.xml" ContentType="application/vnd.openxmlformats-officedocument.presentationml.notesSlide+xml"/>
  <Override PartName="/ppt/theme/themeOverride64.xml" ContentType="application/vnd.openxmlformats-officedocument.themeOverride+xml"/>
  <Override PartName="/ppt/notesSlides/notesSlide73.xml" ContentType="application/vnd.openxmlformats-officedocument.presentationml.notesSlide+xml"/>
  <Override PartName="/ppt/theme/themeOverride65.xml" ContentType="application/vnd.openxmlformats-officedocument.themeOverride+xml"/>
  <Override PartName="/ppt/notesSlides/notesSlide74.xml" ContentType="application/vnd.openxmlformats-officedocument.presentationml.notesSlide+xml"/>
  <Override PartName="/ppt/theme/themeOverride66.xml" ContentType="application/vnd.openxmlformats-officedocument.themeOverride+xml"/>
  <Override PartName="/ppt/notesSlides/notesSlide75.xml" ContentType="application/vnd.openxmlformats-officedocument.presentationml.notesSlide+xml"/>
  <Override PartName="/ppt/theme/themeOverride67.xml" ContentType="application/vnd.openxmlformats-officedocument.themeOverride+xml"/>
  <Override PartName="/ppt/notesSlides/notesSlide76.xml" ContentType="application/vnd.openxmlformats-officedocument.presentationml.notesSlide+xml"/>
  <Override PartName="/ppt/theme/themeOverride68.xml" ContentType="application/vnd.openxmlformats-officedocument.themeOverr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10"/>
  </p:notesMasterIdLst>
  <p:handoutMasterIdLst>
    <p:handoutMasterId r:id="rId111"/>
  </p:handoutMasterIdLst>
  <p:sldIdLst>
    <p:sldId id="1115" r:id="rId2"/>
    <p:sldId id="999" r:id="rId3"/>
    <p:sldId id="1123" r:id="rId4"/>
    <p:sldId id="983" r:id="rId5"/>
    <p:sldId id="1116" r:id="rId6"/>
    <p:sldId id="1246" r:id="rId7"/>
    <p:sldId id="1122" r:id="rId8"/>
    <p:sldId id="887" r:id="rId9"/>
    <p:sldId id="1128" r:id="rId10"/>
    <p:sldId id="1124" r:id="rId11"/>
    <p:sldId id="1125" r:id="rId12"/>
    <p:sldId id="1126" r:id="rId13"/>
    <p:sldId id="1004" r:id="rId14"/>
    <p:sldId id="1127" r:id="rId15"/>
    <p:sldId id="1129" r:id="rId16"/>
    <p:sldId id="886" r:id="rId17"/>
    <p:sldId id="1130" r:id="rId18"/>
    <p:sldId id="996" r:id="rId19"/>
    <p:sldId id="1131" r:id="rId20"/>
    <p:sldId id="1132" r:id="rId21"/>
    <p:sldId id="1133" r:id="rId22"/>
    <p:sldId id="1141" r:id="rId23"/>
    <p:sldId id="1135" r:id="rId24"/>
    <p:sldId id="1186" r:id="rId25"/>
    <p:sldId id="890" r:id="rId26"/>
    <p:sldId id="1137" r:id="rId27"/>
    <p:sldId id="1140" r:id="rId28"/>
    <p:sldId id="1139" r:id="rId29"/>
    <p:sldId id="1142" r:id="rId30"/>
    <p:sldId id="1206" r:id="rId31"/>
    <p:sldId id="1190" r:id="rId32"/>
    <p:sldId id="1208" r:id="rId33"/>
    <p:sldId id="1209" r:id="rId34"/>
    <p:sldId id="1210" r:id="rId35"/>
    <p:sldId id="1211" r:id="rId36"/>
    <p:sldId id="1145" r:id="rId37"/>
    <p:sldId id="1187" r:id="rId38"/>
    <p:sldId id="1214" r:id="rId39"/>
    <p:sldId id="1215" r:id="rId40"/>
    <p:sldId id="1216" r:id="rId41"/>
    <p:sldId id="1217" r:id="rId42"/>
    <p:sldId id="1218" r:id="rId43"/>
    <p:sldId id="1219" r:id="rId44"/>
    <p:sldId id="1212" r:id="rId45"/>
    <p:sldId id="1213" r:id="rId46"/>
    <p:sldId id="1147" r:id="rId47"/>
    <p:sldId id="1148" r:id="rId48"/>
    <p:sldId id="1149" r:id="rId49"/>
    <p:sldId id="1185" r:id="rId50"/>
    <p:sldId id="1188" r:id="rId51"/>
    <p:sldId id="1156" r:id="rId52"/>
    <p:sldId id="1207" r:id="rId53"/>
    <p:sldId id="1191" r:id="rId54"/>
    <p:sldId id="1192" r:id="rId55"/>
    <p:sldId id="1193" r:id="rId56"/>
    <p:sldId id="1194" r:id="rId57"/>
    <p:sldId id="1196" r:id="rId58"/>
    <p:sldId id="1195" r:id="rId59"/>
    <p:sldId id="1197" r:id="rId60"/>
    <p:sldId id="1198" r:id="rId61"/>
    <p:sldId id="1199" r:id="rId62"/>
    <p:sldId id="1200" r:id="rId63"/>
    <p:sldId id="1202" r:id="rId64"/>
    <p:sldId id="1203" r:id="rId65"/>
    <p:sldId id="1204" r:id="rId66"/>
    <p:sldId id="1205" r:id="rId67"/>
    <p:sldId id="1151" r:id="rId68"/>
    <p:sldId id="1152" r:id="rId69"/>
    <p:sldId id="1154" r:id="rId70"/>
    <p:sldId id="1153" r:id="rId71"/>
    <p:sldId id="1155" r:id="rId72"/>
    <p:sldId id="1220" r:id="rId73"/>
    <p:sldId id="1189" r:id="rId74"/>
    <p:sldId id="1157" r:id="rId75"/>
    <p:sldId id="1158" r:id="rId76"/>
    <p:sldId id="1159" r:id="rId77"/>
    <p:sldId id="1221" r:id="rId78"/>
    <p:sldId id="1222" r:id="rId79"/>
    <p:sldId id="1223" r:id="rId80"/>
    <p:sldId id="1224" r:id="rId81"/>
    <p:sldId id="1225" r:id="rId82"/>
    <p:sldId id="1226" r:id="rId83"/>
    <p:sldId id="1161" r:id="rId84"/>
    <p:sldId id="1160" r:id="rId85"/>
    <p:sldId id="1171" r:id="rId86"/>
    <p:sldId id="1163" r:id="rId87"/>
    <p:sldId id="1167" r:id="rId88"/>
    <p:sldId id="1164" r:id="rId89"/>
    <p:sldId id="1165" r:id="rId90"/>
    <p:sldId id="1166" r:id="rId91"/>
    <p:sldId id="1169" r:id="rId92"/>
    <p:sldId id="1168" r:id="rId93"/>
    <p:sldId id="1170" r:id="rId94"/>
    <p:sldId id="1172" r:id="rId95"/>
    <p:sldId id="1173" r:id="rId96"/>
    <p:sldId id="1175" r:id="rId97"/>
    <p:sldId id="1174" r:id="rId98"/>
    <p:sldId id="1176" r:id="rId99"/>
    <p:sldId id="1179" r:id="rId100"/>
    <p:sldId id="1178" r:id="rId101"/>
    <p:sldId id="1177" r:id="rId102"/>
    <p:sldId id="1180" r:id="rId103"/>
    <p:sldId id="1181" r:id="rId104"/>
    <p:sldId id="1182" r:id="rId105"/>
    <p:sldId id="1032" r:id="rId106"/>
    <p:sldId id="1183" r:id="rId107"/>
    <p:sldId id="1184" r:id="rId108"/>
    <p:sldId id="1120" r:id="rId109"/>
  </p:sldIdLst>
  <p:sldSz cx="24377650" cy="13716000"/>
  <p:notesSz cx="6858000" cy="9144000"/>
  <p:custDataLst>
    <p:tags r:id="rId11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8CC1"/>
    <a:srgbClr val="626262"/>
    <a:srgbClr val="000000"/>
    <a:srgbClr val="F0F0F0"/>
    <a:srgbClr val="666666"/>
    <a:srgbClr val="A0BBDF"/>
    <a:srgbClr val="A0BB16"/>
    <a:srgbClr val="EFF7FB"/>
    <a:srgbClr val="D2E7F2"/>
    <a:srgbClr val="D2E6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28" autoAdjust="0"/>
    <p:restoredTop sz="96412" autoAdjust="0"/>
  </p:normalViewPr>
  <p:slideViewPr>
    <p:cSldViewPr snapToGrid="0">
      <p:cViewPr>
        <p:scale>
          <a:sx n="54" d="100"/>
          <a:sy n="54" d="100"/>
        </p:scale>
        <p:origin x="-520" y="-80"/>
      </p:cViewPr>
      <p:guideLst>
        <p:guide orient="horz" pos="4320"/>
        <p:guide pos="767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196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handoutMaster" Target="handoutMasters/handoutMaster1.xml"/><Relationship Id="rId112" Type="http://schemas.openxmlformats.org/officeDocument/2006/relationships/printerSettings" Target="printerSettings/printerSettings1.bin"/><Relationship Id="rId113" Type="http://schemas.openxmlformats.org/officeDocument/2006/relationships/tags" Target="tags/tag1.xml"/><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E46C69-C8F1-492E-9316-9AB7C6225AF4}" type="datetimeFigureOut">
              <a:rPr lang="de-DE" smtClean="0"/>
              <a:pPr/>
              <a:t>19/12/10</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5E19FD-0356-4E38-81BF-CC2CC5DB7AD8}" type="slidenum">
              <a:rPr lang="de-DE" smtClean="0"/>
              <a:pPr/>
              <a:t>‹#›</a:t>
            </a:fld>
            <a:endParaRPr lang="de-DE"/>
          </a:p>
        </p:txBody>
      </p:sp>
    </p:spTree>
    <p:extLst>
      <p:ext uri="{BB962C8B-B14F-4D97-AF65-F5344CB8AC3E}">
        <p14:creationId xmlns:p14="http://schemas.microsoft.com/office/powerpoint/2010/main" val="1610909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8B922-56C9-46FC-9595-9C2DEF7C3E2B}" type="datetimeFigureOut">
              <a:rPr lang="de-DE" smtClean="0"/>
              <a:pPr/>
              <a:t>19/12/10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1544D-F39A-4F55-BC21-9BE909A9BACC}" type="slidenum">
              <a:rPr lang="de-DE" smtClean="0"/>
              <a:pPr/>
              <a:t>‹#›</a:t>
            </a:fld>
            <a:endParaRPr lang="de-DE"/>
          </a:p>
        </p:txBody>
      </p:sp>
    </p:spTree>
    <p:extLst>
      <p:ext uri="{BB962C8B-B14F-4D97-AF65-F5344CB8AC3E}">
        <p14:creationId xmlns:p14="http://schemas.microsoft.com/office/powerpoint/2010/main" val="839223166"/>
      </p:ext>
    </p:extLst>
  </p:cSld>
  <p:clrMap bg1="lt1" tx1="dk1" bg2="lt2" tx2="dk2" accent1="accent1" accent2="accent2" accent3="accent3" accent4="accent4" accent5="accent5" accent6="accent6" hlink="hlink" folHlink="folHlink"/>
  <p:notesStyle>
    <a:lvl1pPr marL="0" algn="l" defTabSz="1828068" rtl="0" eaLnBrk="1" latinLnBrk="0" hangingPunct="1">
      <a:defRPr sz="2400" kern="1200">
        <a:solidFill>
          <a:schemeClr val="tx1"/>
        </a:solidFill>
        <a:latin typeface="+mn-lt"/>
        <a:ea typeface="+mn-ea"/>
        <a:cs typeface="+mn-cs"/>
      </a:defRPr>
    </a:lvl1pPr>
    <a:lvl2pPr marL="914035" algn="l" defTabSz="1828068" rtl="0" eaLnBrk="1" latinLnBrk="0" hangingPunct="1">
      <a:defRPr sz="2400" kern="1200">
        <a:solidFill>
          <a:schemeClr val="tx1"/>
        </a:solidFill>
        <a:latin typeface="+mn-lt"/>
        <a:ea typeface="+mn-ea"/>
        <a:cs typeface="+mn-cs"/>
      </a:defRPr>
    </a:lvl2pPr>
    <a:lvl3pPr marL="1828068" algn="l" defTabSz="1828068" rtl="0" eaLnBrk="1" latinLnBrk="0" hangingPunct="1">
      <a:defRPr sz="2400" kern="1200">
        <a:solidFill>
          <a:schemeClr val="tx1"/>
        </a:solidFill>
        <a:latin typeface="+mn-lt"/>
        <a:ea typeface="+mn-ea"/>
        <a:cs typeface="+mn-cs"/>
      </a:defRPr>
    </a:lvl3pPr>
    <a:lvl4pPr marL="2742103" algn="l" defTabSz="1828068" rtl="0" eaLnBrk="1" latinLnBrk="0" hangingPunct="1">
      <a:defRPr sz="2400" kern="1200">
        <a:solidFill>
          <a:schemeClr val="tx1"/>
        </a:solidFill>
        <a:latin typeface="+mn-lt"/>
        <a:ea typeface="+mn-ea"/>
        <a:cs typeface="+mn-cs"/>
      </a:defRPr>
    </a:lvl4pPr>
    <a:lvl5pPr marL="3656137" algn="l" defTabSz="1828068" rtl="0" eaLnBrk="1" latinLnBrk="0" hangingPunct="1">
      <a:defRPr sz="2400" kern="1200">
        <a:solidFill>
          <a:schemeClr val="tx1"/>
        </a:solidFill>
        <a:latin typeface="+mn-lt"/>
        <a:ea typeface="+mn-ea"/>
        <a:cs typeface="+mn-cs"/>
      </a:defRPr>
    </a:lvl5pPr>
    <a:lvl6pPr marL="4570172" algn="l" defTabSz="1828068" rtl="0" eaLnBrk="1" latinLnBrk="0" hangingPunct="1">
      <a:defRPr sz="2400" kern="1200">
        <a:solidFill>
          <a:schemeClr val="tx1"/>
        </a:solidFill>
        <a:latin typeface="+mn-lt"/>
        <a:ea typeface="+mn-ea"/>
        <a:cs typeface="+mn-cs"/>
      </a:defRPr>
    </a:lvl6pPr>
    <a:lvl7pPr marL="5484207" algn="l" defTabSz="1828068" rtl="0" eaLnBrk="1" latinLnBrk="0" hangingPunct="1">
      <a:defRPr sz="2400" kern="1200">
        <a:solidFill>
          <a:schemeClr val="tx1"/>
        </a:solidFill>
        <a:latin typeface="+mn-lt"/>
        <a:ea typeface="+mn-ea"/>
        <a:cs typeface="+mn-cs"/>
      </a:defRPr>
    </a:lvl7pPr>
    <a:lvl8pPr marL="6398240" algn="l" defTabSz="1828068" rtl="0" eaLnBrk="1" latinLnBrk="0" hangingPunct="1">
      <a:defRPr sz="2400" kern="1200">
        <a:solidFill>
          <a:schemeClr val="tx1"/>
        </a:solidFill>
        <a:latin typeface="+mn-lt"/>
        <a:ea typeface="+mn-ea"/>
        <a:cs typeface="+mn-cs"/>
      </a:defRPr>
    </a:lvl8pPr>
    <a:lvl9pPr marL="7312275" algn="l" defTabSz="1828068"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1</a:t>
            </a:fld>
            <a:endParaRPr lang="zh-CN" altLang="en-US"/>
          </a:p>
        </p:txBody>
      </p:sp>
    </p:spTree>
    <p:extLst>
      <p:ext uri="{BB962C8B-B14F-4D97-AF65-F5344CB8AC3E}">
        <p14:creationId xmlns:p14="http://schemas.microsoft.com/office/powerpoint/2010/main" val="7470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11</a:t>
            </a:fld>
            <a:endParaRPr lang="de-DE"/>
          </a:p>
        </p:txBody>
      </p:sp>
    </p:spTree>
    <p:extLst>
      <p:ext uri="{BB962C8B-B14F-4D97-AF65-F5344CB8AC3E}">
        <p14:creationId xmlns:p14="http://schemas.microsoft.com/office/powerpoint/2010/main" val="138074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13</a:t>
            </a:fld>
            <a:endParaRPr lang="de-DE"/>
          </a:p>
        </p:txBody>
      </p:sp>
    </p:spTree>
    <p:extLst>
      <p:ext uri="{BB962C8B-B14F-4D97-AF65-F5344CB8AC3E}">
        <p14:creationId xmlns:p14="http://schemas.microsoft.com/office/powerpoint/2010/main" val="644892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14</a:t>
            </a:fld>
            <a:endParaRPr lang="zh-CN" altLang="en-US"/>
          </a:p>
        </p:txBody>
      </p:sp>
    </p:spTree>
    <p:extLst>
      <p:ext uri="{BB962C8B-B14F-4D97-AF65-F5344CB8AC3E}">
        <p14:creationId xmlns:p14="http://schemas.microsoft.com/office/powerpoint/2010/main" val="116949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15</a:t>
            </a:fld>
            <a:endParaRPr lang="zh-CN" altLang="en-US"/>
          </a:p>
        </p:txBody>
      </p:sp>
    </p:spTree>
    <p:extLst>
      <p:ext uri="{BB962C8B-B14F-4D97-AF65-F5344CB8AC3E}">
        <p14:creationId xmlns:p14="http://schemas.microsoft.com/office/powerpoint/2010/main" val="116949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16</a:t>
            </a:fld>
            <a:endParaRPr lang="de-DE"/>
          </a:p>
        </p:txBody>
      </p:sp>
    </p:spTree>
    <p:extLst>
      <p:ext uri="{BB962C8B-B14F-4D97-AF65-F5344CB8AC3E}">
        <p14:creationId xmlns:p14="http://schemas.microsoft.com/office/powerpoint/2010/main" val="326993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17</a:t>
            </a:fld>
            <a:endParaRPr lang="zh-CN" altLang="en-US"/>
          </a:p>
        </p:txBody>
      </p:sp>
    </p:spTree>
    <p:extLst>
      <p:ext uri="{BB962C8B-B14F-4D97-AF65-F5344CB8AC3E}">
        <p14:creationId xmlns:p14="http://schemas.microsoft.com/office/powerpoint/2010/main" val="1169492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18</a:t>
            </a:fld>
            <a:endParaRPr lang="de-DE"/>
          </a:p>
        </p:txBody>
      </p:sp>
    </p:spTree>
    <p:extLst>
      <p:ext uri="{BB962C8B-B14F-4D97-AF65-F5344CB8AC3E}">
        <p14:creationId xmlns:p14="http://schemas.microsoft.com/office/powerpoint/2010/main" val="158703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19</a:t>
            </a:fld>
            <a:endParaRPr lang="zh-CN" altLang="en-US"/>
          </a:p>
        </p:txBody>
      </p:sp>
    </p:spTree>
    <p:extLst>
      <p:ext uri="{BB962C8B-B14F-4D97-AF65-F5344CB8AC3E}">
        <p14:creationId xmlns:p14="http://schemas.microsoft.com/office/powerpoint/2010/main" val="116949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20</a:t>
            </a:fld>
            <a:endParaRPr lang="zh-CN" altLang="en-US"/>
          </a:p>
        </p:txBody>
      </p:sp>
    </p:spTree>
    <p:extLst>
      <p:ext uri="{BB962C8B-B14F-4D97-AF65-F5344CB8AC3E}">
        <p14:creationId xmlns:p14="http://schemas.microsoft.com/office/powerpoint/2010/main" val="1169492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21</a:t>
            </a:fld>
            <a:endParaRPr lang="de-DE"/>
          </a:p>
        </p:txBody>
      </p:sp>
    </p:spTree>
    <p:extLst>
      <p:ext uri="{BB962C8B-B14F-4D97-AF65-F5344CB8AC3E}">
        <p14:creationId xmlns:p14="http://schemas.microsoft.com/office/powerpoint/2010/main" val="326993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pPr/>
              <a:t>2</a:t>
            </a:fld>
            <a:endParaRPr lang="de-DE" dirty="0"/>
          </a:p>
        </p:txBody>
      </p:sp>
    </p:spTree>
    <p:extLst>
      <p:ext uri="{BB962C8B-B14F-4D97-AF65-F5344CB8AC3E}">
        <p14:creationId xmlns:p14="http://schemas.microsoft.com/office/powerpoint/2010/main" val="440426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22</a:t>
            </a:fld>
            <a:endParaRPr lang="zh-CN" altLang="en-US"/>
          </a:p>
        </p:txBody>
      </p:sp>
    </p:spTree>
    <p:extLst>
      <p:ext uri="{BB962C8B-B14F-4D97-AF65-F5344CB8AC3E}">
        <p14:creationId xmlns:p14="http://schemas.microsoft.com/office/powerpoint/2010/main" val="1169492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25</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26</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27</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28</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31</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32</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34</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35</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38</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3</a:t>
            </a:fld>
            <a:endParaRPr lang="de-DE"/>
          </a:p>
        </p:txBody>
      </p:sp>
    </p:spTree>
    <p:extLst>
      <p:ext uri="{BB962C8B-B14F-4D97-AF65-F5344CB8AC3E}">
        <p14:creationId xmlns:p14="http://schemas.microsoft.com/office/powerpoint/2010/main" val="2044262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39</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42</a:t>
            </a:fld>
            <a:endParaRPr lang="de-DE"/>
          </a:p>
        </p:txBody>
      </p:sp>
    </p:spTree>
    <p:extLst>
      <p:ext uri="{BB962C8B-B14F-4D97-AF65-F5344CB8AC3E}">
        <p14:creationId xmlns:p14="http://schemas.microsoft.com/office/powerpoint/2010/main" val="158703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43</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46</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47</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48</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50</a:t>
            </a:fld>
            <a:endParaRPr lang="de-DE"/>
          </a:p>
        </p:txBody>
      </p:sp>
    </p:spTree>
    <p:extLst>
      <p:ext uri="{BB962C8B-B14F-4D97-AF65-F5344CB8AC3E}">
        <p14:creationId xmlns:p14="http://schemas.microsoft.com/office/powerpoint/2010/main" val="158703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51</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52</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53</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pPr/>
              <a:t>4</a:t>
            </a:fld>
            <a:endParaRPr lang="de-DE" dirty="0"/>
          </a:p>
        </p:txBody>
      </p:sp>
    </p:spTree>
    <p:extLst>
      <p:ext uri="{BB962C8B-B14F-4D97-AF65-F5344CB8AC3E}">
        <p14:creationId xmlns:p14="http://schemas.microsoft.com/office/powerpoint/2010/main" val="2367821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54</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57</a:t>
            </a:fld>
            <a:endParaRPr lang="de-DE"/>
          </a:p>
        </p:txBody>
      </p:sp>
    </p:spTree>
    <p:extLst>
      <p:ext uri="{BB962C8B-B14F-4D97-AF65-F5344CB8AC3E}">
        <p14:creationId xmlns:p14="http://schemas.microsoft.com/office/powerpoint/2010/main" val="158703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58</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59</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60</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61</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63</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64</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65</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66</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5</a:t>
            </a:fld>
            <a:endParaRPr lang="zh-CN" altLang="en-US"/>
          </a:p>
        </p:txBody>
      </p:sp>
    </p:spTree>
    <p:extLst>
      <p:ext uri="{BB962C8B-B14F-4D97-AF65-F5344CB8AC3E}">
        <p14:creationId xmlns:p14="http://schemas.microsoft.com/office/powerpoint/2010/main" val="1169492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67</a:t>
            </a:fld>
            <a:endParaRPr lang="de-DE"/>
          </a:p>
        </p:txBody>
      </p:sp>
    </p:spTree>
    <p:extLst>
      <p:ext uri="{BB962C8B-B14F-4D97-AF65-F5344CB8AC3E}">
        <p14:creationId xmlns:p14="http://schemas.microsoft.com/office/powerpoint/2010/main" val="3269933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70</a:t>
            </a:fld>
            <a:endParaRPr lang="de-DE"/>
          </a:p>
        </p:txBody>
      </p:sp>
    </p:spTree>
    <p:extLst>
      <p:ext uri="{BB962C8B-B14F-4D97-AF65-F5344CB8AC3E}">
        <p14:creationId xmlns:p14="http://schemas.microsoft.com/office/powerpoint/2010/main" val="3269933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73</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74</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75</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76</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78</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79</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80</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81</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6</a:t>
            </a:fld>
            <a:endParaRPr lang="zh-CN" altLang="en-US"/>
          </a:p>
        </p:txBody>
      </p:sp>
    </p:spTree>
    <p:extLst>
      <p:ext uri="{BB962C8B-B14F-4D97-AF65-F5344CB8AC3E}">
        <p14:creationId xmlns:p14="http://schemas.microsoft.com/office/powerpoint/2010/main" val="40327547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84</a:t>
            </a:fld>
            <a:endParaRPr lang="de-DE"/>
          </a:p>
        </p:txBody>
      </p:sp>
    </p:spTree>
    <p:extLst>
      <p:ext uri="{BB962C8B-B14F-4D97-AF65-F5344CB8AC3E}">
        <p14:creationId xmlns:p14="http://schemas.microsoft.com/office/powerpoint/2010/main" val="3269933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86</a:t>
            </a:fld>
            <a:endParaRPr lang="de-DE"/>
          </a:p>
        </p:txBody>
      </p:sp>
    </p:spTree>
    <p:extLst>
      <p:ext uri="{BB962C8B-B14F-4D97-AF65-F5344CB8AC3E}">
        <p14:creationId xmlns:p14="http://schemas.microsoft.com/office/powerpoint/2010/main" val="1587034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87</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88</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89</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90</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91</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92</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96</a:t>
            </a:fld>
            <a:endParaRPr lang="de-DE"/>
          </a:p>
        </p:txBody>
      </p:sp>
    </p:spTree>
    <p:extLst>
      <p:ext uri="{BB962C8B-B14F-4D97-AF65-F5344CB8AC3E}">
        <p14:creationId xmlns:p14="http://schemas.microsoft.com/office/powerpoint/2010/main" val="32699332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98</a:t>
            </a:fld>
            <a:endParaRPr lang="de-DE"/>
          </a:p>
        </p:txBody>
      </p:sp>
    </p:spTree>
    <p:extLst>
      <p:ext uri="{BB962C8B-B14F-4D97-AF65-F5344CB8AC3E}">
        <p14:creationId xmlns:p14="http://schemas.microsoft.com/office/powerpoint/2010/main" val="15870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7</a:t>
            </a:fld>
            <a:endParaRPr lang="zh-CN" altLang="en-US"/>
          </a:p>
        </p:txBody>
      </p:sp>
    </p:spTree>
    <p:extLst>
      <p:ext uri="{BB962C8B-B14F-4D97-AF65-F5344CB8AC3E}">
        <p14:creationId xmlns:p14="http://schemas.microsoft.com/office/powerpoint/2010/main" val="11694927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99</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100</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101</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102</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103</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104</a:t>
            </a:fld>
            <a:endParaRPr lang="de-DE"/>
          </a:p>
        </p:txBody>
      </p:sp>
    </p:spTree>
    <p:extLst>
      <p:ext uri="{BB962C8B-B14F-4D97-AF65-F5344CB8AC3E}">
        <p14:creationId xmlns:p14="http://schemas.microsoft.com/office/powerpoint/2010/main" val="4121237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105</a:t>
            </a:fld>
            <a:endParaRPr lang="de-DE"/>
          </a:p>
        </p:txBody>
      </p:sp>
    </p:spTree>
    <p:extLst>
      <p:ext uri="{BB962C8B-B14F-4D97-AF65-F5344CB8AC3E}">
        <p14:creationId xmlns:p14="http://schemas.microsoft.com/office/powerpoint/2010/main" val="33810405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107</a:t>
            </a:fld>
            <a:endParaRPr lang="de-DE"/>
          </a:p>
        </p:txBody>
      </p:sp>
    </p:spTree>
    <p:extLst>
      <p:ext uri="{BB962C8B-B14F-4D97-AF65-F5344CB8AC3E}">
        <p14:creationId xmlns:p14="http://schemas.microsoft.com/office/powerpoint/2010/main" val="13807475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1A0F-5635-4D07-916A-59688390D0A2}" type="slidenum">
              <a:rPr lang="zh-CN" altLang="en-US" smtClean="0"/>
              <a:pPr/>
              <a:t>108</a:t>
            </a:fld>
            <a:endParaRPr lang="zh-CN" altLang="en-US"/>
          </a:p>
        </p:txBody>
      </p:sp>
    </p:spTree>
    <p:extLst>
      <p:ext uri="{BB962C8B-B14F-4D97-AF65-F5344CB8AC3E}">
        <p14:creationId xmlns:p14="http://schemas.microsoft.com/office/powerpoint/2010/main" val="2134394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8</a:t>
            </a:fld>
            <a:endParaRPr lang="de-DE"/>
          </a:p>
        </p:txBody>
      </p:sp>
    </p:spTree>
    <p:extLst>
      <p:ext uri="{BB962C8B-B14F-4D97-AF65-F5344CB8AC3E}">
        <p14:creationId xmlns:p14="http://schemas.microsoft.com/office/powerpoint/2010/main" val="1380747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pPr/>
              <a:t>10</a:t>
            </a:fld>
            <a:endParaRPr lang="de-DE"/>
          </a:p>
        </p:txBody>
      </p:sp>
    </p:spTree>
    <p:extLst>
      <p:ext uri="{BB962C8B-B14F-4D97-AF65-F5344CB8AC3E}">
        <p14:creationId xmlns:p14="http://schemas.microsoft.com/office/powerpoint/2010/main" val="1380747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91318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hf sldNum="0" hdr="0" ftr="0"/>
  <p:extLst mod="1">
    <p:ext uri="{DCECCB84-F9BA-43D5-87BE-67443E8EF086}">
      <p15:sldGuideLst xmlns="" xmlns:p15="http://schemas.microsoft.com/office/powerpoint/2012/main">
        <p15:guide id="1" orient="horz" pos="4320" userDrawn="1">
          <p15:clr>
            <a:srgbClr val="FBAE40"/>
          </p15:clr>
        </p15:guide>
        <p15:guide id="2" pos="767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8261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和内容">
    <p:bg>
      <p:bgPr>
        <a:gradFill>
          <a:gsLst>
            <a:gs pos="47712">
              <a:srgbClr val="F7F7F7"/>
            </a:gs>
            <a:gs pos="0">
              <a:srgbClr val="F2F2F2"/>
            </a:gs>
            <a:gs pos="100000">
              <a:srgbClr val="F0F0F0"/>
            </a:gs>
            <a:gs pos="21000">
              <a:srgbClr val="F6F6F6"/>
            </a:gs>
            <a:gs pos="77000">
              <a:srgbClr val="F5F5F5"/>
            </a:gs>
          </a:gsLst>
          <a:lin ang="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8297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8883" y="549276"/>
            <a:ext cx="21939885" cy="2286000"/>
          </a:xfrm>
          <a:prstGeom prst="rect">
            <a:avLst/>
          </a:prstGeom>
        </p:spPr>
        <p:txBody>
          <a:bodyPr lIns="217673" tIns="108836" rIns="217673" bIns="108836"/>
          <a:lstStyle/>
          <a:p>
            <a:r>
              <a:rPr lang="zh-CN" altLang="en-US" smtClean="0"/>
              <a:t>单击此处编辑母版标题样式</a:t>
            </a:r>
            <a:endParaRPr lang="zh-CN" altLang="en-US"/>
          </a:p>
        </p:txBody>
      </p:sp>
      <p:sp>
        <p:nvSpPr>
          <p:cNvPr id="3" name="内容占位符 2"/>
          <p:cNvSpPr>
            <a:spLocks noGrp="1"/>
          </p:cNvSpPr>
          <p:nvPr>
            <p:ph idx="1"/>
          </p:nvPr>
        </p:nvSpPr>
        <p:spPr>
          <a:xfrm>
            <a:off x="1218883" y="3200401"/>
            <a:ext cx="21939885" cy="9051926"/>
          </a:xfrm>
          <a:prstGeom prst="rect">
            <a:avLst/>
          </a:prstGeom>
        </p:spPr>
        <p:txBody>
          <a:bodyPr lIns="217673" tIns="108836" rIns="217673" bIns="10883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xfrm>
            <a:off x="1218883" y="12712701"/>
            <a:ext cx="5688118" cy="730250"/>
          </a:xfrm>
          <a:prstGeom prst="rect">
            <a:avLst/>
          </a:prstGeom>
          <a:ln/>
        </p:spPr>
        <p:txBody>
          <a:bodyPr lIns="217673" tIns="108836" rIns="217673" bIns="108836"/>
          <a:lstStyle>
            <a:lvl1pPr>
              <a:defRPr/>
            </a:lvl1pPr>
          </a:lstStyle>
          <a:p>
            <a:pPr>
              <a:defRPr/>
            </a:pPr>
            <a:fld id="{2F23CE2A-4CD2-C241-98F9-C0F27A566543}" type="datetime1">
              <a:rPr lang="zh-CN" altLang="en-US"/>
              <a:pPr>
                <a:defRPr/>
              </a:pPr>
              <a:t>19/12/10</a:t>
            </a:fld>
            <a:endParaRPr lang="en-US" altLang="zh-CN" sz="4300">
              <a:solidFill>
                <a:schemeClr val="tx1"/>
              </a:solidFill>
            </a:endParaRPr>
          </a:p>
        </p:txBody>
      </p:sp>
      <p:sp>
        <p:nvSpPr>
          <p:cNvPr id="5" name="Footer Placeholder 4"/>
          <p:cNvSpPr>
            <a:spLocks noGrp="1" noChangeArrowheads="1"/>
          </p:cNvSpPr>
          <p:nvPr>
            <p:ph type="ftr" sz="quarter" idx="11"/>
          </p:nvPr>
        </p:nvSpPr>
        <p:spPr>
          <a:xfrm>
            <a:off x="8329031" y="12712701"/>
            <a:ext cx="7719589" cy="730250"/>
          </a:xfrm>
          <a:prstGeom prst="rect">
            <a:avLst/>
          </a:prstGeom>
          <a:ln/>
        </p:spPr>
        <p:txBody>
          <a:bodyPr lIns="217673" tIns="108836" rIns="217673" bIns="108836"/>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xfrm>
            <a:off x="17470649" y="12712701"/>
            <a:ext cx="5688118" cy="730250"/>
          </a:xfrm>
          <a:prstGeom prst="rect">
            <a:avLst/>
          </a:prstGeom>
          <a:ln/>
        </p:spPr>
        <p:txBody>
          <a:bodyPr lIns="217673" tIns="108836" rIns="217673" bIns="108836"/>
          <a:lstStyle>
            <a:lvl1pPr>
              <a:defRPr/>
            </a:lvl1pPr>
          </a:lstStyle>
          <a:p>
            <a:pPr>
              <a:defRPr/>
            </a:pPr>
            <a:fld id="{378428A2-CAE7-C844-B4F0-04B68D3CE0EA}" type="slidenum">
              <a:rPr lang="zh-CN" altLang="en-US"/>
              <a:pPr>
                <a:defRPr/>
              </a:pPr>
              <a:t>‹#›</a:t>
            </a:fld>
            <a:endParaRPr lang="en-US" altLang="zh-CN" sz="4300">
              <a:solidFill>
                <a:schemeClr val="tx1"/>
              </a:solidFill>
            </a:endParaRPr>
          </a:p>
        </p:txBody>
      </p:sp>
    </p:spTree>
    <p:extLst>
      <p:ext uri="{BB962C8B-B14F-4D97-AF65-F5344CB8AC3E}">
        <p14:creationId xmlns:p14="http://schemas.microsoft.com/office/powerpoint/2010/main" val="1383499184"/>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07072"/>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5" r:id="rId3"/>
    <p:sldLayoutId id="2147483676" r:id="rId4"/>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182840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102" indent="-457102" algn="l" defTabSz="182840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302" indent="-457102" algn="l" defTabSz="182840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504" indent="-457102" algn="l" defTabSz="182840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707" indent="-457102" algn="l" defTabSz="182840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907" indent="-457102" algn="l" defTabSz="182840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8111" indent="-457102" algn="l" defTabSz="182840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311" indent="-457102" algn="l" defTabSz="182840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513" indent="-457102" algn="l" defTabSz="182840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716" indent="-457102" algn="l" defTabSz="182840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403" rtl="0" eaLnBrk="1" latinLnBrk="0" hangingPunct="1">
        <a:defRPr sz="3599" kern="1200">
          <a:solidFill>
            <a:schemeClr val="tx1"/>
          </a:solidFill>
          <a:latin typeface="+mn-lt"/>
          <a:ea typeface="+mn-ea"/>
          <a:cs typeface="+mn-cs"/>
        </a:defRPr>
      </a:lvl1pPr>
      <a:lvl2pPr marL="914201" algn="l" defTabSz="1828403" rtl="0" eaLnBrk="1" latinLnBrk="0" hangingPunct="1">
        <a:defRPr sz="3599" kern="1200">
          <a:solidFill>
            <a:schemeClr val="tx1"/>
          </a:solidFill>
          <a:latin typeface="+mn-lt"/>
          <a:ea typeface="+mn-ea"/>
          <a:cs typeface="+mn-cs"/>
        </a:defRPr>
      </a:lvl2pPr>
      <a:lvl3pPr marL="1828403" algn="l" defTabSz="1828403" rtl="0" eaLnBrk="1" latinLnBrk="0" hangingPunct="1">
        <a:defRPr sz="3599" kern="1200">
          <a:solidFill>
            <a:schemeClr val="tx1"/>
          </a:solidFill>
          <a:latin typeface="+mn-lt"/>
          <a:ea typeface="+mn-ea"/>
          <a:cs typeface="+mn-cs"/>
        </a:defRPr>
      </a:lvl3pPr>
      <a:lvl4pPr marL="2742606" algn="l" defTabSz="1828403" rtl="0" eaLnBrk="1" latinLnBrk="0" hangingPunct="1">
        <a:defRPr sz="3599" kern="1200">
          <a:solidFill>
            <a:schemeClr val="tx1"/>
          </a:solidFill>
          <a:latin typeface="+mn-lt"/>
          <a:ea typeface="+mn-ea"/>
          <a:cs typeface="+mn-cs"/>
        </a:defRPr>
      </a:lvl4pPr>
      <a:lvl5pPr marL="3656808" algn="l" defTabSz="1828403" rtl="0" eaLnBrk="1" latinLnBrk="0" hangingPunct="1">
        <a:defRPr sz="3599" kern="1200">
          <a:solidFill>
            <a:schemeClr val="tx1"/>
          </a:solidFill>
          <a:latin typeface="+mn-lt"/>
          <a:ea typeface="+mn-ea"/>
          <a:cs typeface="+mn-cs"/>
        </a:defRPr>
      </a:lvl5pPr>
      <a:lvl6pPr marL="4571009" algn="l" defTabSz="1828403" rtl="0" eaLnBrk="1" latinLnBrk="0" hangingPunct="1">
        <a:defRPr sz="3599" kern="1200">
          <a:solidFill>
            <a:schemeClr val="tx1"/>
          </a:solidFill>
          <a:latin typeface="+mn-lt"/>
          <a:ea typeface="+mn-ea"/>
          <a:cs typeface="+mn-cs"/>
        </a:defRPr>
      </a:lvl6pPr>
      <a:lvl7pPr marL="5485210" algn="l" defTabSz="1828403" rtl="0" eaLnBrk="1" latinLnBrk="0" hangingPunct="1">
        <a:defRPr sz="3599" kern="1200">
          <a:solidFill>
            <a:schemeClr val="tx1"/>
          </a:solidFill>
          <a:latin typeface="+mn-lt"/>
          <a:ea typeface="+mn-ea"/>
          <a:cs typeface="+mn-cs"/>
        </a:defRPr>
      </a:lvl7pPr>
      <a:lvl8pPr marL="6399412" algn="l" defTabSz="1828403" rtl="0" eaLnBrk="1" latinLnBrk="0" hangingPunct="1">
        <a:defRPr sz="3599" kern="1200">
          <a:solidFill>
            <a:schemeClr val="tx1"/>
          </a:solidFill>
          <a:latin typeface="+mn-lt"/>
          <a:ea typeface="+mn-ea"/>
          <a:cs typeface="+mn-cs"/>
        </a:defRPr>
      </a:lvl8pPr>
      <a:lvl9pPr marL="7313614" algn="l" defTabSz="182840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4" Type="http://schemas.openxmlformats.org/officeDocument/2006/relationships/slideLayout" Target="../slideLayouts/slideLayout3.xml"/><Relationship Id="rId5" Type="http://schemas.openxmlformats.org/officeDocument/2006/relationships/notesSlide" Target="../notesSlides/notesSlide1.xml"/><Relationship Id="rId6" Type="http://schemas.openxmlformats.org/officeDocument/2006/relationships/image" Target="../media/image1.png"/><Relationship Id="rId1" Type="http://schemas.openxmlformats.org/officeDocument/2006/relationships/themeOverride" Target="../theme/themeOverride1.xml"/><Relationship Id="rId2" Type="http://schemas.microsoft.com/office/2007/relationships/media" Target="../media/media1.mp3"/></Relationships>
</file>

<file path=ppt/slides/_rels/slide10.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image" Target="../media/image25.jpg"/><Relationship Id="rId1" Type="http://schemas.openxmlformats.org/officeDocument/2006/relationships/themeOverride" Target="../theme/themeOverride62.xml"/><Relationship Id="rId2"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image" Target="../media/image26.jpeg"/><Relationship Id="rId1" Type="http://schemas.openxmlformats.org/officeDocument/2006/relationships/themeOverride" Target="../theme/themeOverride63.xml"/><Relationship Id="rId2"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27.jpg"/><Relationship Id="rId1" Type="http://schemas.openxmlformats.org/officeDocument/2006/relationships/themeOverride" Target="../theme/themeOverride64.xml"/><Relationship Id="rId2"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image" Target="../media/image28.jpg"/><Relationship Id="rId5" Type="http://schemas.openxmlformats.org/officeDocument/2006/relationships/image" Target="../media/image29.jpg"/><Relationship Id="rId1" Type="http://schemas.openxmlformats.org/officeDocument/2006/relationships/themeOverride" Target="../theme/themeOverride65.xml"/><Relationship Id="rId2"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image" Target="../media/image30.jpg"/><Relationship Id="rId1" Type="http://schemas.openxmlformats.org/officeDocument/2006/relationships/themeOverride" Target="../theme/themeOverride66.xml"/><Relationship Id="rId2"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themeOverride" Target="../theme/themeOverride67.xml"/><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image" Target="../media/image31.jpeg"/><Relationship Id="rId1" Type="http://schemas.openxmlformats.org/officeDocument/2006/relationships/themeOverride" Target="../theme/themeOverride68.xml"/><Relationship Id="rId2"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11.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4.jpeg"/><Relationship Id="rId1" Type="http://schemas.openxmlformats.org/officeDocument/2006/relationships/themeOverride" Target="../theme/themeOverride8.xml"/><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5.jpeg"/><Relationship Id="rId1" Type="http://schemas.openxmlformats.org/officeDocument/2006/relationships/themeOverride" Target="../theme/themeOverride10.xml"/><Relationship Id="rId2"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png"/><Relationship Id="rId1" Type="http://schemas.openxmlformats.org/officeDocument/2006/relationships/themeOverride" Target="../theme/themeOverride2.xml"/><Relationship Id="rId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9.png"/><Relationship Id="rId1" Type="http://schemas.openxmlformats.org/officeDocument/2006/relationships/themeOverride" Target="../theme/themeOverride26.xml"/><Relationship Id="rId2"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10.jpeg"/><Relationship Id="rId1" Type="http://schemas.openxmlformats.org/officeDocument/2006/relationships/themeOverride" Target="../theme/themeOverride28.xml"/><Relationship Id="rId2"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11.jpeg"/><Relationship Id="rId1" Type="http://schemas.openxmlformats.org/officeDocument/2006/relationships/themeOverride" Target="../theme/themeOverride30.xml"/><Relationship Id="rId2"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13.png"/><Relationship Id="rId1" Type="http://schemas.openxmlformats.org/officeDocument/2006/relationships/themeOverride" Target="../theme/themeOverride33.x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14.png"/><Relationship Id="rId1" Type="http://schemas.openxmlformats.org/officeDocument/2006/relationships/themeOverride" Target="../theme/themeOverride34.x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15.jpg"/><Relationship Id="rId1" Type="http://schemas.openxmlformats.org/officeDocument/2006/relationships/themeOverride" Target="../theme/themeOverride35.xml"/><Relationship Id="rId2"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 Id="rId3"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74.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75.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76.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themeOverride" Target="../theme/themeOverride47.xml"/><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79.xml.rels><?xml version="1.0" encoding="UTF-8" standalone="yes"?>
<Relationships xmlns="http://schemas.openxmlformats.org/package/2006/relationships"><Relationship Id="rId1" Type="http://schemas.openxmlformats.org/officeDocument/2006/relationships/themeOverride" Target="../theme/themeOverride48.xml"/><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themeOverride" Target="../theme/themeOverride49.xml"/><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81.xml.rels><?xml version="1.0" encoding="UTF-8" standalone="yes"?>
<Relationships xmlns="http://schemas.openxmlformats.org/package/2006/relationships"><Relationship Id="rId1" Type="http://schemas.openxmlformats.org/officeDocument/2006/relationships/themeOverride" Target="../theme/themeOverride50.xml"/><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7.png"/></Relationships>
</file>

<file path=ppt/slides/_rels/slide84.xml.rels><?xml version="1.0" encoding="UTF-8" standalone="yes"?>
<Relationships xmlns="http://schemas.openxmlformats.org/package/2006/relationships"><Relationship Id="rId1" Type="http://schemas.openxmlformats.org/officeDocument/2006/relationships/themeOverride" Target="../theme/themeOverride51.xml"/><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themeOverride" Target="../theme/themeOverride52.xml"/><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19.jpg"/><Relationship Id="rId1" Type="http://schemas.openxmlformats.org/officeDocument/2006/relationships/themeOverride" Target="../theme/themeOverride53.xml"/><Relationship Id="rId2"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20.jpg"/><Relationship Id="rId1" Type="http://schemas.openxmlformats.org/officeDocument/2006/relationships/themeOverride" Target="../theme/themeOverride54.xml"/><Relationship Id="rId2"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themeOverride" Target="../theme/themeOverride55.xml"/><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21.jpeg"/><Relationship Id="rId1" Type="http://schemas.openxmlformats.org/officeDocument/2006/relationships/themeOverride" Target="../theme/themeOverride56.xml"/><Relationship Id="rId2"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22.jpg"/><Relationship Id="rId1" Type="http://schemas.openxmlformats.org/officeDocument/2006/relationships/themeOverride" Target="../theme/themeOverride57.xml"/><Relationship Id="rId2"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themeOverride" Target="../theme/themeOverride58.xml"/><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96.xml.rels><?xml version="1.0" encoding="UTF-8" standalone="yes"?>
<Relationships xmlns="http://schemas.openxmlformats.org/package/2006/relationships"><Relationship Id="rId1" Type="http://schemas.openxmlformats.org/officeDocument/2006/relationships/themeOverride" Target="../theme/themeOverride59.xml"/><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themeOverride" Target="../theme/themeOverride60.xml"/><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image" Target="../media/image24.jpg"/><Relationship Id="rId1" Type="http://schemas.openxmlformats.org/officeDocument/2006/relationships/themeOverride" Target="../theme/themeOverride61.x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1786"/>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103" name="组合 102"/>
          <p:cNvGrpSpPr/>
          <p:nvPr/>
        </p:nvGrpSpPr>
        <p:grpSpPr>
          <a:xfrm>
            <a:off x="-6812517" y="1834489"/>
            <a:ext cx="20201480" cy="17175226"/>
            <a:chOff x="1638301" y="681038"/>
            <a:chExt cx="6464300" cy="5495925"/>
          </a:xfrm>
        </p:grpSpPr>
        <p:sp>
          <p:nvSpPr>
            <p:cNvPr id="104"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5"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6"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7"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8"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9"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0"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1"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2"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3"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4"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5"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6"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7"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8"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9"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0"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1"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2"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3"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4"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5"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6"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7"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8"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9"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0"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1"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2"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3"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4"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5"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6"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37" name="组合 136"/>
          <p:cNvGrpSpPr/>
          <p:nvPr/>
        </p:nvGrpSpPr>
        <p:grpSpPr>
          <a:xfrm>
            <a:off x="-7428749" y="8678140"/>
            <a:ext cx="15470868" cy="10489304"/>
            <a:chOff x="-287338" y="3659188"/>
            <a:chExt cx="4994276" cy="3386137"/>
          </a:xfrm>
          <a:solidFill>
            <a:srgbClr val="FFFFFF">
              <a:alpha val="30196"/>
            </a:srgbClr>
          </a:solidFill>
        </p:grpSpPr>
        <p:sp>
          <p:nvSpPr>
            <p:cNvPr id="138"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9"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0"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1"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2"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3"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4"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5"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6"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7"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8"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9"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0"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1"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2"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3"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4"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5"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6"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7"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8"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9"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0"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1"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2"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3"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4"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5"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6" name="Oval 33"/>
            <p:cNvSpPr>
              <a:spLocks noChangeArrowheads="1"/>
            </p:cNvSpPr>
            <p:nvPr/>
          </p:nvSpPr>
          <p:spPr bwMode="auto">
            <a:xfrm>
              <a:off x="2260600" y="3868738"/>
              <a:ext cx="104775" cy="104566"/>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7"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8"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9"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0"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1"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2"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3"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4"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5"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6"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7"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78" name="组合 177"/>
          <p:cNvGrpSpPr/>
          <p:nvPr/>
        </p:nvGrpSpPr>
        <p:grpSpPr>
          <a:xfrm flipH="1" flipV="1">
            <a:off x="15348067" y="-4859358"/>
            <a:ext cx="15470868" cy="10489304"/>
            <a:chOff x="-287338" y="3659188"/>
            <a:chExt cx="4994276" cy="3386137"/>
          </a:xfrm>
          <a:solidFill>
            <a:srgbClr val="FFFFFF">
              <a:alpha val="30196"/>
            </a:srgbClr>
          </a:solidFill>
        </p:grpSpPr>
        <p:sp>
          <p:nvSpPr>
            <p:cNvPr id="179"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0"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1"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2"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3"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4"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5"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6"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7"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8"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9"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0"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1"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2"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3"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4"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5"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6"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7"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8"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9"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0"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1"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2"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3"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4"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5"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6"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7" name="Oval 33"/>
            <p:cNvSpPr>
              <a:spLocks noChangeArrowheads="1"/>
            </p:cNvSpPr>
            <p:nvPr/>
          </p:nvSpPr>
          <p:spPr bwMode="auto">
            <a:xfrm>
              <a:off x="2260600" y="3868738"/>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8"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9"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0"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1"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2"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3"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4"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5"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6"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7"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8"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219" name="组合 218"/>
          <p:cNvGrpSpPr/>
          <p:nvPr/>
        </p:nvGrpSpPr>
        <p:grpSpPr>
          <a:xfrm flipH="1" flipV="1">
            <a:off x="9872095" y="-4769511"/>
            <a:ext cx="20201480" cy="17175226"/>
            <a:chOff x="1638301" y="681038"/>
            <a:chExt cx="6464300" cy="5495925"/>
          </a:xfrm>
        </p:grpSpPr>
        <p:sp>
          <p:nvSpPr>
            <p:cNvPr id="220"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1"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2"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3"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4"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5"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6"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7"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8"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9"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0"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1"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2"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3"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4"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5"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6"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7"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8"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9"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0"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1"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2"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3"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4"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5"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6"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7"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8"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9"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50"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51"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52"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54" name="文本框 253"/>
          <p:cNvSpPr txBox="1"/>
          <p:nvPr/>
        </p:nvSpPr>
        <p:spPr>
          <a:xfrm>
            <a:off x="273549" y="3448435"/>
            <a:ext cx="10720603" cy="1569660"/>
          </a:xfrm>
          <a:prstGeom prst="rect">
            <a:avLst/>
          </a:prstGeom>
          <a:noFill/>
        </p:spPr>
        <p:txBody>
          <a:bodyPr wrap="non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TOEFL SPEAKING</a:t>
            </a:r>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4" name="08.初春弦乐版">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cstate="print"/>
          <a:stretch>
            <a:fillRect/>
          </a:stretch>
        </p:blipFill>
        <p:spPr>
          <a:xfrm>
            <a:off x="27012596" y="11027237"/>
            <a:ext cx="609600" cy="609600"/>
          </a:xfrm>
          <a:prstGeom prst="rect">
            <a:avLst/>
          </a:prstGeom>
        </p:spPr>
      </p:pic>
      <p:sp>
        <p:nvSpPr>
          <p:cNvPr id="2" name="文本框 1"/>
          <p:cNvSpPr txBox="1"/>
          <p:nvPr/>
        </p:nvSpPr>
        <p:spPr>
          <a:xfrm>
            <a:off x="16339285" y="12821544"/>
            <a:ext cx="7655268" cy="523220"/>
          </a:xfrm>
          <a:prstGeom prst="rect">
            <a:avLst/>
          </a:prstGeom>
          <a:noFill/>
        </p:spPr>
        <p:txBody>
          <a:bodyPr wrap="square" rtlCol="0">
            <a:spAutoFit/>
          </a:bodyPr>
          <a:lstStyle/>
          <a:p>
            <a:pPr algn="r"/>
            <a:r>
              <a:rPr lang="en-US" altLang="zh-CN" sz="2800" b="1" dirty="0" smtClean="0">
                <a:solidFill>
                  <a:schemeClr val="bg1"/>
                </a:solidFill>
                <a:latin typeface="Arial Hebrew"/>
                <a:cs typeface="Arial Hebrew"/>
              </a:rPr>
              <a:t>LYNN</a:t>
            </a:r>
            <a:r>
              <a:rPr lang="zh-CN" altLang="en-US" sz="2800" b="1" dirty="0" smtClean="0">
                <a:solidFill>
                  <a:schemeClr val="bg1"/>
                </a:solidFill>
                <a:latin typeface="Arial Hebrew"/>
                <a:cs typeface="Arial Hebrew"/>
              </a:rPr>
              <a:t> </a:t>
            </a:r>
            <a:r>
              <a:rPr lang="en-US" altLang="zh-CN" sz="2800" b="1" dirty="0" smtClean="0">
                <a:solidFill>
                  <a:schemeClr val="bg1"/>
                </a:solidFill>
                <a:latin typeface="Arial Hebrew"/>
                <a:cs typeface="Arial Hebrew"/>
              </a:rPr>
              <a:t>WU</a:t>
            </a:r>
            <a:endParaRPr lang="zh-CN" altLang="en-US" sz="2800" b="1" dirty="0">
              <a:solidFill>
                <a:schemeClr val="bg1"/>
              </a:solidFill>
              <a:latin typeface="Arial Hebrew"/>
              <a:cs typeface="Arial Hebrew"/>
            </a:endParaRPr>
          </a:p>
        </p:txBody>
      </p:sp>
    </p:spTree>
    <p:extLst>
      <p:ext uri="{BB962C8B-B14F-4D97-AF65-F5344CB8AC3E}">
        <p14:creationId xmlns:p14="http://schemas.microsoft.com/office/powerpoint/2010/main" val="16783686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remove"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feld 30"/>
          <p:cNvSpPr txBox="1"/>
          <p:nvPr/>
        </p:nvSpPr>
        <p:spPr>
          <a:xfrm>
            <a:off x="-1887838" y="526808"/>
            <a:ext cx="9873167" cy="861774"/>
          </a:xfrm>
          <a:prstGeom prst="rect">
            <a:avLst/>
          </a:prstGeom>
          <a:noFill/>
        </p:spPr>
        <p:txBody>
          <a:bodyPr wrap="square" rtlCol="0">
            <a:spAutoFit/>
          </a:bodyPr>
          <a:lstStyle/>
          <a:p>
            <a:pPr algn="ct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评分标准   </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4   Good</a:t>
            </a:r>
            <a:endParaRPr lang="de-DE" sz="50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5" name="Gruppieren 4"/>
          <p:cNvGrpSpPr/>
          <p:nvPr/>
        </p:nvGrpSpPr>
        <p:grpSpPr>
          <a:xfrm>
            <a:off x="1277595" y="3428411"/>
            <a:ext cx="7526446" cy="1345437"/>
            <a:chOff x="4499726" y="4745337"/>
            <a:chExt cx="7387474" cy="1364143"/>
          </a:xfrm>
        </p:grpSpPr>
        <p:sp>
          <p:nvSpPr>
            <p:cNvPr id="68" name="Bogen 67"/>
            <p:cNvSpPr/>
            <p:nvPr/>
          </p:nvSpPr>
          <p:spPr>
            <a:xfrm rot="16200000">
              <a:off x="4499726" y="4745337"/>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2" name="Freeform 166"/>
            <p:cNvSpPr>
              <a:spLocks noChangeArrowheads="1"/>
            </p:cNvSpPr>
            <p:nvPr/>
          </p:nvSpPr>
          <p:spPr bwMode="auto">
            <a:xfrm>
              <a:off x="4949024" y="5160708"/>
              <a:ext cx="465545" cy="533400"/>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4" name="Textfeld 73"/>
            <p:cNvSpPr txBox="1"/>
            <p:nvPr/>
          </p:nvSpPr>
          <p:spPr>
            <a:xfrm>
              <a:off x="6350083" y="4965762"/>
              <a:ext cx="5537117" cy="717728"/>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Delivery</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6" name="Gruppieren 5"/>
          <p:cNvGrpSpPr/>
          <p:nvPr/>
        </p:nvGrpSpPr>
        <p:grpSpPr>
          <a:xfrm>
            <a:off x="8474471" y="3384313"/>
            <a:ext cx="8141561" cy="1364143"/>
            <a:chOff x="4499726" y="6911789"/>
            <a:chExt cx="8141561" cy="1364143"/>
          </a:xfrm>
        </p:grpSpPr>
        <p:sp>
          <p:nvSpPr>
            <p:cNvPr id="69" name="Bogen 68"/>
            <p:cNvSpPr/>
            <p:nvPr/>
          </p:nvSpPr>
          <p:spPr>
            <a:xfrm rot="16200000">
              <a:off x="4499726" y="6911789"/>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3" name="Freeform 167"/>
            <p:cNvSpPr>
              <a:spLocks noChangeArrowheads="1"/>
            </p:cNvSpPr>
            <p:nvPr/>
          </p:nvSpPr>
          <p:spPr bwMode="auto">
            <a:xfrm>
              <a:off x="4949024" y="7341976"/>
              <a:ext cx="499403" cy="503767"/>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6" name="Textfeld 75"/>
            <p:cNvSpPr txBox="1"/>
            <p:nvPr/>
          </p:nvSpPr>
          <p:spPr>
            <a:xfrm>
              <a:off x="6350083" y="7064977"/>
              <a:ext cx="5537117" cy="707886"/>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Language</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Use</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7" name="Textfeld 76"/>
            <p:cNvSpPr txBox="1"/>
            <p:nvPr/>
          </p:nvSpPr>
          <p:spPr>
            <a:xfrm>
              <a:off x="6350083" y="7563647"/>
              <a:ext cx="6291204" cy="528350"/>
            </a:xfrm>
            <a:prstGeom prst="rect">
              <a:avLst/>
            </a:prstGeom>
            <a:noFill/>
          </p:spPr>
          <p:txBody>
            <a:bodyPr wrap="square" rtlCol="0">
              <a:spAutoFit/>
            </a:bodyPr>
            <a:lstStyle/>
            <a:p>
              <a:pPr>
                <a:lnSpc>
                  <a:spcPct val="150000"/>
                </a:lnSpc>
              </a:pPr>
              <a:endParaRPr lang="de-DE" sz="20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7" name="Gruppieren 6"/>
          <p:cNvGrpSpPr/>
          <p:nvPr/>
        </p:nvGrpSpPr>
        <p:grpSpPr>
          <a:xfrm>
            <a:off x="16729992" y="3384930"/>
            <a:ext cx="7387474" cy="1364143"/>
            <a:chOff x="4499726" y="9099440"/>
            <a:chExt cx="7387474" cy="1364143"/>
          </a:xfrm>
        </p:grpSpPr>
        <p:sp>
          <p:nvSpPr>
            <p:cNvPr id="70" name="Bogen 69"/>
            <p:cNvSpPr/>
            <p:nvPr/>
          </p:nvSpPr>
          <p:spPr>
            <a:xfrm rot="16200000">
              <a:off x="4499726" y="9099440"/>
              <a:ext cx="1364143" cy="1364143"/>
            </a:xfrm>
            <a:prstGeom prst="arc">
              <a:avLst>
                <a:gd name="adj1" fmla="val 18643259"/>
                <a:gd name="adj2" fmla="val 9180569"/>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1" name="Freeform 66"/>
            <p:cNvSpPr>
              <a:spLocks noChangeArrowheads="1"/>
            </p:cNvSpPr>
            <p:nvPr/>
          </p:nvSpPr>
          <p:spPr bwMode="auto">
            <a:xfrm>
              <a:off x="4904585" y="9504227"/>
              <a:ext cx="554421" cy="554568"/>
            </a:xfrm>
            <a:custGeom>
              <a:avLst/>
              <a:gdLst>
                <a:gd name="T0" fmla="*/ 408 w 462"/>
                <a:gd name="T1" fmla="*/ 54 h 462"/>
                <a:gd name="T2" fmla="*/ 408 w 462"/>
                <a:gd name="T3" fmla="*/ 54 h 462"/>
                <a:gd name="T4" fmla="*/ 292 w 462"/>
                <a:gd name="T5" fmla="*/ 19 h 462"/>
                <a:gd name="T6" fmla="*/ 230 w 462"/>
                <a:gd name="T7" fmla="*/ 80 h 462"/>
                <a:gd name="T8" fmla="*/ 213 w 462"/>
                <a:gd name="T9" fmla="*/ 160 h 462"/>
                <a:gd name="T10" fmla="*/ 8 w 462"/>
                <a:gd name="T11" fmla="*/ 363 h 462"/>
                <a:gd name="T12" fmla="*/ 35 w 462"/>
                <a:gd name="T13" fmla="*/ 426 h 462"/>
                <a:gd name="T14" fmla="*/ 98 w 462"/>
                <a:gd name="T15" fmla="*/ 453 h 462"/>
                <a:gd name="T16" fmla="*/ 301 w 462"/>
                <a:gd name="T17" fmla="*/ 248 h 462"/>
                <a:gd name="T18" fmla="*/ 381 w 462"/>
                <a:gd name="T19" fmla="*/ 231 h 462"/>
                <a:gd name="T20" fmla="*/ 443 w 462"/>
                <a:gd name="T21" fmla="*/ 169 h 462"/>
                <a:gd name="T22" fmla="*/ 408 w 462"/>
                <a:gd name="T23" fmla="*/ 54 h 462"/>
                <a:gd name="T24" fmla="*/ 186 w 462"/>
                <a:gd name="T25" fmla="*/ 257 h 462"/>
                <a:gd name="T26" fmla="*/ 186 w 462"/>
                <a:gd name="T27" fmla="*/ 257 h 462"/>
                <a:gd name="T28" fmla="*/ 195 w 462"/>
                <a:gd name="T29" fmla="*/ 222 h 462"/>
                <a:gd name="T30" fmla="*/ 230 w 462"/>
                <a:gd name="T31" fmla="*/ 213 h 462"/>
                <a:gd name="T32" fmla="*/ 221 w 462"/>
                <a:gd name="T33" fmla="*/ 248 h 462"/>
                <a:gd name="T34" fmla="*/ 186 w 462"/>
                <a:gd name="T35" fmla="*/ 257 h 462"/>
                <a:gd name="T36" fmla="*/ 354 w 462"/>
                <a:gd name="T37" fmla="*/ 116 h 462"/>
                <a:gd name="T38" fmla="*/ 354 w 462"/>
                <a:gd name="T39" fmla="*/ 116 h 462"/>
                <a:gd name="T40" fmla="*/ 310 w 462"/>
                <a:gd name="T41" fmla="*/ 36 h 462"/>
                <a:gd name="T42" fmla="*/ 390 w 462"/>
                <a:gd name="T43" fmla="*/ 72 h 462"/>
                <a:gd name="T44" fmla="*/ 425 w 462"/>
                <a:gd name="T45" fmla="*/ 151 h 462"/>
                <a:gd name="T46" fmla="*/ 354 w 462"/>
                <a:gd name="T4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462">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8" name="Textfeld 77"/>
            <p:cNvSpPr txBox="1"/>
            <p:nvPr/>
          </p:nvSpPr>
          <p:spPr>
            <a:xfrm>
              <a:off x="6350083" y="9235860"/>
              <a:ext cx="5537117" cy="707886"/>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Topic</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Development</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 name="矩形 1"/>
          <p:cNvSpPr/>
          <p:nvPr/>
        </p:nvSpPr>
        <p:spPr>
          <a:xfrm>
            <a:off x="823173" y="5532571"/>
            <a:ext cx="6561856" cy="4538166"/>
          </a:xfrm>
          <a:prstGeom prst="rect">
            <a:avLst/>
          </a:prstGeom>
        </p:spPr>
        <p:txBody>
          <a:bodyPr wrap="square">
            <a:spAutoFit/>
          </a:bodyPr>
          <a:lstStyle/>
          <a:p>
            <a:pPr>
              <a:lnSpc>
                <a:spcPct val="115000"/>
              </a:lnSpc>
              <a:spcAft>
                <a:spcPts val="1000"/>
              </a:spcAft>
            </a:pPr>
            <a:r>
              <a:rPr lang="en-US" altLang="zh-CN" sz="3600" dirty="0"/>
              <a:t>Generally well-paced flow (</a:t>
            </a:r>
            <a:r>
              <a:rPr lang="en-US" altLang="zh-CN" sz="3600" dirty="0">
                <a:solidFill>
                  <a:srgbClr val="800000"/>
                </a:solidFill>
                <a:highlight>
                  <a:srgbClr val="FFFF00"/>
                </a:highlight>
              </a:rPr>
              <a:t>fluid expression</a:t>
            </a:r>
            <a:r>
              <a:rPr lang="en-US" altLang="zh-CN" sz="3600" dirty="0"/>
              <a:t>). Speech is clear. It may include </a:t>
            </a:r>
            <a:r>
              <a:rPr lang="en-US" altLang="zh-CN" sz="3600" dirty="0">
                <a:solidFill>
                  <a:srgbClr val="800000"/>
                </a:solidFill>
                <a:highlight>
                  <a:srgbClr val="FFFF00"/>
                </a:highlight>
              </a:rPr>
              <a:t>minor lapses</a:t>
            </a:r>
            <a:r>
              <a:rPr lang="en-US" altLang="zh-CN" sz="3600" dirty="0"/>
              <a:t>, or minor difficulties </a:t>
            </a:r>
            <a:r>
              <a:rPr lang="en-US" altLang="zh-CN" sz="3600" dirty="0">
                <a:solidFill>
                  <a:srgbClr val="800000"/>
                </a:solidFill>
              </a:rPr>
              <a:t>with pronunciation or intonation</a:t>
            </a:r>
            <a:r>
              <a:rPr lang="en-US" altLang="zh-CN" sz="3600" dirty="0"/>
              <a:t> patterns, </a:t>
            </a:r>
            <a:r>
              <a:rPr lang="en-US" altLang="zh-CN" sz="3600" dirty="0">
                <a:highlight>
                  <a:srgbClr val="FFFF00"/>
                </a:highlight>
              </a:rPr>
              <a:t>which do not affect</a:t>
            </a:r>
            <a:r>
              <a:rPr lang="en-US" altLang="zh-CN" sz="3600" dirty="0"/>
              <a:t> overall intelligibility</a:t>
            </a:r>
            <a:endParaRPr lang="en-US" altLang="zh-CN" sz="3600" dirty="0">
              <a:ea typeface="宋体"/>
              <a:cs typeface="Times New Roman"/>
            </a:endParaRPr>
          </a:p>
        </p:txBody>
      </p:sp>
      <p:sp>
        <p:nvSpPr>
          <p:cNvPr id="3" name="矩形 2"/>
          <p:cNvSpPr/>
          <p:nvPr/>
        </p:nvSpPr>
        <p:spPr>
          <a:xfrm>
            <a:off x="9057832" y="5443846"/>
            <a:ext cx="6794108" cy="5812361"/>
          </a:xfrm>
          <a:prstGeom prst="rect">
            <a:avLst/>
          </a:prstGeom>
        </p:spPr>
        <p:txBody>
          <a:bodyPr wrap="square">
            <a:spAutoFit/>
          </a:bodyPr>
          <a:lstStyle/>
          <a:p>
            <a:pPr>
              <a:lnSpc>
                <a:spcPct val="115000"/>
              </a:lnSpc>
              <a:spcAft>
                <a:spcPts val="1000"/>
              </a:spcAft>
            </a:pPr>
            <a:r>
              <a:rPr lang="en-US" altLang="zh-CN" sz="3600" dirty="0"/>
              <a:t>The response demonstrates effective </a:t>
            </a:r>
            <a:r>
              <a:rPr lang="en-US" altLang="zh-CN" sz="3600" dirty="0">
                <a:highlight>
                  <a:srgbClr val="FFFF00"/>
                </a:highlight>
              </a:rPr>
              <a:t>use of </a:t>
            </a:r>
            <a:r>
              <a:rPr lang="en-US" altLang="zh-CN" sz="3600" dirty="0">
                <a:solidFill>
                  <a:srgbClr val="800000"/>
                </a:solidFill>
                <a:highlight>
                  <a:srgbClr val="FFFF00"/>
                </a:highlight>
              </a:rPr>
              <a:t>grammar and vocabulary</a:t>
            </a:r>
            <a:r>
              <a:rPr lang="en-US" altLang="zh-CN" sz="3600" dirty="0"/>
              <a:t>. It exhibits a fairly high degree of </a:t>
            </a:r>
            <a:r>
              <a:rPr lang="en-US" altLang="zh-CN" sz="3600" dirty="0">
                <a:solidFill>
                  <a:srgbClr val="800000"/>
                </a:solidFill>
                <a:highlight>
                  <a:srgbClr val="FFFF00"/>
                </a:highlight>
              </a:rPr>
              <a:t>automaticity</a:t>
            </a:r>
            <a:r>
              <a:rPr lang="en-US" altLang="zh-CN" sz="3600" dirty="0"/>
              <a:t> with good control of basic and </a:t>
            </a:r>
            <a:r>
              <a:rPr lang="en-US" altLang="zh-CN" sz="3600" dirty="0">
                <a:highlight>
                  <a:srgbClr val="FFFF00"/>
                </a:highlight>
              </a:rPr>
              <a:t>complex structures</a:t>
            </a:r>
            <a:r>
              <a:rPr lang="en-US" altLang="zh-CN" sz="3600" dirty="0"/>
              <a:t> (as appropriate). Some </a:t>
            </a:r>
            <a:r>
              <a:rPr lang="en-US" altLang="zh-CN" sz="3600" dirty="0">
                <a:solidFill>
                  <a:srgbClr val="800000"/>
                </a:solidFill>
                <a:highlight>
                  <a:srgbClr val="FFFF00"/>
                </a:highlight>
              </a:rPr>
              <a:t>minor</a:t>
            </a:r>
            <a:r>
              <a:rPr lang="en-US" altLang="zh-CN" sz="3600" dirty="0"/>
              <a:t> (or systematic) errors are noticeable but do not obscure meaning.</a:t>
            </a:r>
            <a:endParaRPr lang="en-US" altLang="zh-CN" sz="3600" dirty="0">
              <a:ea typeface="宋体"/>
              <a:cs typeface="Times New Roman"/>
            </a:endParaRPr>
          </a:p>
        </p:txBody>
      </p:sp>
      <p:sp>
        <p:nvSpPr>
          <p:cNvPr id="4" name="矩形 3"/>
          <p:cNvSpPr/>
          <p:nvPr/>
        </p:nvSpPr>
        <p:spPr>
          <a:xfrm>
            <a:off x="17545323" y="5438503"/>
            <a:ext cx="6632414" cy="3901068"/>
          </a:xfrm>
          <a:prstGeom prst="rect">
            <a:avLst/>
          </a:prstGeom>
        </p:spPr>
        <p:txBody>
          <a:bodyPr wrap="square">
            <a:spAutoFit/>
          </a:bodyPr>
          <a:lstStyle/>
          <a:p>
            <a:pPr>
              <a:lnSpc>
                <a:spcPct val="115000"/>
              </a:lnSpc>
              <a:spcAft>
                <a:spcPts val="1000"/>
              </a:spcAft>
            </a:pPr>
            <a:r>
              <a:rPr lang="en-US" altLang="zh-CN" sz="3600" dirty="0"/>
              <a:t>Response </a:t>
            </a:r>
            <a:r>
              <a:rPr lang="en-US" altLang="zh-CN" sz="3600" dirty="0">
                <a:solidFill>
                  <a:srgbClr val="800000"/>
                </a:solidFill>
              </a:rPr>
              <a:t>is </a:t>
            </a:r>
            <a:r>
              <a:rPr lang="en-US" altLang="zh-CN" sz="3600" dirty="0">
                <a:solidFill>
                  <a:srgbClr val="800000"/>
                </a:solidFill>
                <a:highlight>
                  <a:srgbClr val="FFFF00"/>
                </a:highlight>
              </a:rPr>
              <a:t>sustained and sufficient</a:t>
            </a:r>
            <a:r>
              <a:rPr lang="en-US" altLang="zh-CN" sz="3600" dirty="0"/>
              <a:t> to the task. It is generally </a:t>
            </a:r>
            <a:r>
              <a:rPr lang="en-US" altLang="zh-CN" sz="3600" dirty="0">
                <a:highlight>
                  <a:srgbClr val="FFFF00"/>
                </a:highlight>
              </a:rPr>
              <a:t>well developed and </a:t>
            </a:r>
            <a:r>
              <a:rPr lang="en-US" altLang="zh-CN" sz="3600" dirty="0">
                <a:solidFill>
                  <a:srgbClr val="800000"/>
                </a:solidFill>
                <a:highlight>
                  <a:srgbClr val="FFFF00"/>
                </a:highlight>
              </a:rPr>
              <a:t>coherent</a:t>
            </a:r>
            <a:r>
              <a:rPr lang="en-US" altLang="zh-CN" sz="3600" dirty="0"/>
              <a:t>; relationships between ideas are clear (or clear progression of ideas).</a:t>
            </a:r>
            <a:endParaRPr lang="en-US" altLang="zh-CN" sz="3600" dirty="0">
              <a:ea typeface="宋体"/>
              <a:cs typeface="Times New Roman"/>
            </a:endParaRPr>
          </a:p>
        </p:txBody>
      </p:sp>
    </p:spTree>
    <p:extLst>
      <p:ext uri="{BB962C8B-B14F-4D97-AF65-F5344CB8AC3E}">
        <p14:creationId xmlns:p14="http://schemas.microsoft.com/office/powerpoint/2010/main" val="29115435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0-#ppt_w/2"/>
                                          </p:val>
                                        </p:tav>
                                        <p:tav tm="100000">
                                          <p:val>
                                            <p:strVal val="#ppt_x"/>
                                          </p:val>
                                        </p:tav>
                                      </p:tavLst>
                                    </p:anim>
                                    <p:anim calcmode="lin" valueType="num">
                                      <p:cBhvr additive="base">
                                        <p:cTn id="1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446864" y="940660"/>
            <a:ext cx="16157691" cy="12095619"/>
          </a:xfrm>
          <a:prstGeom prst="rect">
            <a:avLst/>
          </a:prstGeom>
          <a:noFill/>
        </p:spPr>
        <p:txBody>
          <a:bodyPr wrap="square" rtlCol="0">
            <a:spAutoFit/>
          </a:bodyPr>
          <a:lstStyle/>
          <a:p>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AGREE</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Internet is more convenient comparing to books</a:t>
            </a:r>
            <a:endParaRPr kumimoji="1" lang="en-US" altLang="zh-CN" sz="6000" dirty="0" smtClean="0">
              <a:solidFill>
                <a:srgbClr val="0000FF"/>
              </a:solidFill>
            </a:endParaRPr>
          </a:p>
          <a:p>
            <a:endParaRPr kumimoji="1" lang="zh-CN" altLang="en-US" sz="6000" dirty="0" smtClean="0">
              <a:solidFill>
                <a:srgbClr val="508CC1"/>
              </a:solidFill>
            </a:endParaRPr>
          </a:p>
          <a:p>
            <a:r>
              <a:rPr kumimoji="1" lang="en-US" altLang="zh-CN" sz="6000" dirty="0" smtClean="0">
                <a:solidFill>
                  <a:srgbClr val="800000"/>
                </a:solidFill>
              </a:rPr>
              <a:t>A</a:t>
            </a:r>
            <a:r>
              <a:rPr kumimoji="1" lang="x-none" altLang="zh-CN" sz="6000" dirty="0" smtClean="0">
                <a:solidFill>
                  <a:srgbClr val="800000"/>
                </a:solidFill>
              </a:rPr>
              <a:t>nytime anywhere/ no place restriction</a:t>
            </a:r>
          </a:p>
          <a:p>
            <a:endParaRPr kumimoji="1" lang="x-none" altLang="zh-CN" sz="6000" dirty="0">
              <a:solidFill>
                <a:srgbClr val="800000"/>
              </a:solidFill>
            </a:endParaRPr>
          </a:p>
          <a:p>
            <a:r>
              <a:rPr kumimoji="1" lang="en-US" altLang="zh-CN" sz="6000" dirty="0" smtClean="0">
                <a:solidFill>
                  <a:srgbClr val="800000"/>
                </a:solidFill>
              </a:rPr>
              <a:t>N</a:t>
            </a:r>
            <a:r>
              <a:rPr kumimoji="1" lang="x-none" altLang="zh-CN" sz="6000" dirty="0" smtClean="0">
                <a:solidFill>
                  <a:srgbClr val="800000"/>
                </a:solidFill>
              </a:rPr>
              <a:t>o need to carry a book around, when smartphone come in </a:t>
            </a:r>
            <a:r>
              <a:rPr kumimoji="1" lang="x-none" altLang="zh-CN" sz="6000" dirty="0" smtClean="0">
                <a:solidFill>
                  <a:srgbClr val="0000FF"/>
                </a:solidFill>
              </a:rPr>
              <a:t>handy </a:t>
            </a:r>
            <a:r>
              <a:rPr kumimoji="1" lang="x-none" altLang="zh-CN" sz="6000" dirty="0" smtClean="0">
                <a:solidFill>
                  <a:srgbClr val="800000"/>
                </a:solidFill>
              </a:rPr>
              <a:t>(used to get in an internet Caf</a:t>
            </a:r>
            <a:r>
              <a:rPr kumimoji="1" lang="fr-FR" altLang="zh-CN" sz="6000" dirty="0" err="1" smtClean="0">
                <a:solidFill>
                  <a:srgbClr val="800000"/>
                </a:solidFill>
              </a:rPr>
              <a:t>é</a:t>
            </a:r>
            <a:r>
              <a:rPr kumimoji="1" lang="x-none" altLang="zh-CN" sz="6000" dirty="0" smtClean="0">
                <a:solidFill>
                  <a:srgbClr val="800000"/>
                </a:solidFill>
              </a:rPr>
              <a:t>)</a:t>
            </a:r>
            <a:endParaRPr kumimoji="1" lang="x-none" altLang="zh-CN" sz="6000" dirty="0">
              <a:solidFill>
                <a:srgbClr val="800000"/>
              </a:solidFill>
            </a:endParaRPr>
          </a:p>
          <a:p>
            <a:endParaRPr kumimoji="1" lang="is-IS" altLang="zh-CN" sz="6000" dirty="0">
              <a:solidFill>
                <a:srgbClr val="800000"/>
              </a:solidFill>
            </a:endParaRPr>
          </a:p>
          <a:p>
            <a:r>
              <a:rPr kumimoji="1" lang="en-US" altLang="zh-CN" sz="6000" dirty="0" err="1" smtClean="0">
                <a:solidFill>
                  <a:srgbClr val="800000"/>
                </a:solidFill>
              </a:rPr>
              <a:t>Phubbing</a:t>
            </a:r>
            <a:r>
              <a:rPr kumimoji="1" lang="en-US" altLang="zh-CN" sz="6000" dirty="0" smtClean="0">
                <a:solidFill>
                  <a:srgbClr val="800000"/>
                </a:solidFill>
              </a:rPr>
              <a:t>/</a:t>
            </a:r>
            <a:r>
              <a:rPr kumimoji="1" lang="en-US" altLang="zh-CN" sz="6000" dirty="0" err="1" smtClean="0">
                <a:solidFill>
                  <a:srgbClr val="800000"/>
                </a:solidFill>
              </a:rPr>
              <a:t>phubber</a:t>
            </a:r>
            <a:r>
              <a:rPr kumimoji="1" lang="en-US" altLang="zh-CN" sz="6000" dirty="0" smtClean="0">
                <a:solidFill>
                  <a:srgbClr val="800000"/>
                </a:solidFill>
              </a:rPr>
              <a:t>/ smart phone fixation</a:t>
            </a:r>
            <a:endParaRPr kumimoji="1" lang="en-US" altLang="zh-CN" sz="6000" dirty="0">
              <a:solidFill>
                <a:srgbClr val="800000"/>
              </a:solidFill>
            </a:endParaRPr>
          </a:p>
          <a:p>
            <a:endParaRPr kumimoji="1" lang="en-US" altLang="zh-CN" sz="6000" dirty="0" smtClean="0">
              <a:solidFill>
                <a:srgbClr val="800000"/>
              </a:solidFill>
            </a:endParaRPr>
          </a:p>
          <a:p>
            <a:r>
              <a:rPr kumimoji="1" lang="en-US" altLang="zh-CN" sz="6000" dirty="0" smtClean="0">
                <a:solidFill>
                  <a:srgbClr val="800000"/>
                </a:solidFill>
              </a:rPr>
              <a:t>Underground system/ Shopping mall/ workplace</a:t>
            </a: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119995879_title0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9216" y="7172533"/>
            <a:ext cx="8096216" cy="6543467"/>
          </a:xfrm>
          <a:prstGeom prst="rect">
            <a:avLst/>
          </a:prstGeom>
        </p:spPr>
      </p:pic>
    </p:spTree>
    <p:extLst>
      <p:ext uri="{BB962C8B-B14F-4D97-AF65-F5344CB8AC3E}">
        <p14:creationId xmlns:p14="http://schemas.microsoft.com/office/powerpoint/2010/main" val="33265823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down)">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edge">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wipe(down)">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p:cTn id="25" dur="1000" fill="hold"/>
                                        <p:tgtEl>
                                          <p:spTgt spid="5">
                                            <p:txEl>
                                              <p:pRg st="6" end="6"/>
                                            </p:txEl>
                                          </p:spTgt>
                                        </p:tgtEl>
                                        <p:attrNameLst>
                                          <p:attrName>ppt_w</p:attrName>
                                        </p:attrNameLst>
                                      </p:cBhvr>
                                      <p:tavLst>
                                        <p:tav tm="0">
                                          <p:val>
                                            <p:strVal val="#ppt_w*0.70"/>
                                          </p:val>
                                        </p:tav>
                                        <p:tav tm="100000">
                                          <p:val>
                                            <p:strVal val="#ppt_w"/>
                                          </p:val>
                                        </p:tav>
                                      </p:tavLst>
                                    </p:anim>
                                    <p:anim calcmode="lin" valueType="num">
                                      <p:cBhvr>
                                        <p:cTn id="26" dur="1000" fill="hold"/>
                                        <p:tgtEl>
                                          <p:spTgt spid="5">
                                            <p:txEl>
                                              <p:pRg st="6" end="6"/>
                                            </p:txEl>
                                          </p:spTgt>
                                        </p:tgtEl>
                                        <p:attrNameLst>
                                          <p:attrName>ppt_h</p:attrName>
                                        </p:attrNameLst>
                                      </p:cBhvr>
                                      <p:tavLst>
                                        <p:tav tm="0">
                                          <p:val>
                                            <p:strVal val="#ppt_h"/>
                                          </p:val>
                                        </p:tav>
                                        <p:tav tm="100000">
                                          <p:val>
                                            <p:strVal val="#ppt_h"/>
                                          </p:val>
                                        </p:tav>
                                      </p:tavLst>
                                    </p:anim>
                                    <p:animEffect transition="in" filter="fade">
                                      <p:cBhvr>
                                        <p:cTn id="27" dur="10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wipe(down)">
                                      <p:cBhvr>
                                        <p:cTn id="32" dur="500"/>
                                        <p:tgtEl>
                                          <p:spTgt spid="5">
                                            <p:txEl>
                                              <p:pRg st="8" end="8"/>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down)">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6" y="940660"/>
            <a:ext cx="16769190" cy="14865608"/>
          </a:xfrm>
          <a:prstGeom prst="rect">
            <a:avLst/>
          </a:prstGeom>
          <a:noFill/>
        </p:spPr>
        <p:txBody>
          <a:bodyPr wrap="square" rtlCol="0">
            <a:spAutoFit/>
          </a:bodyPr>
          <a:lstStyle/>
          <a:p>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AGREE</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Reading is not an efficient stress-reliever (</a:t>
            </a:r>
            <a:r>
              <a:rPr kumimoji="1" lang="zh-CN" altLang="en-US" sz="6000" dirty="0" smtClean="0">
                <a:solidFill>
                  <a:srgbClr val="508CC1"/>
                </a:solidFill>
              </a:rPr>
              <a:t>作对比）</a:t>
            </a:r>
            <a:endParaRPr kumimoji="1" lang="en-US" altLang="zh-CN" sz="6000" dirty="0" smtClean="0">
              <a:solidFill>
                <a:srgbClr val="0000FF"/>
              </a:solidFill>
            </a:endParaRPr>
          </a:p>
          <a:p>
            <a:endParaRPr kumimoji="1" lang="zh-CN" altLang="en-US" sz="6000" dirty="0" smtClean="0">
              <a:solidFill>
                <a:srgbClr val="508CC1"/>
              </a:solidFill>
            </a:endParaRPr>
          </a:p>
          <a:p>
            <a:r>
              <a:rPr kumimoji="1" lang="en-US" altLang="zh-CN" sz="6000" dirty="0" smtClean="0">
                <a:solidFill>
                  <a:srgbClr val="800000"/>
                </a:solidFill>
              </a:rPr>
              <a:t>Most literatures are often</a:t>
            </a:r>
            <a:r>
              <a:rPr kumimoji="1" lang="zh-CN" altLang="en-US" sz="6000" dirty="0" smtClean="0">
                <a:solidFill>
                  <a:srgbClr val="800000"/>
                </a:solidFill>
              </a:rPr>
              <a:t> </a:t>
            </a:r>
            <a:r>
              <a:rPr kumimoji="1" lang="en-US" altLang="zh-CN" sz="6000" dirty="0" smtClean="0">
                <a:solidFill>
                  <a:srgbClr val="800000"/>
                </a:solidFill>
              </a:rPr>
              <a:t>serious/ time consuming to read</a:t>
            </a:r>
          </a:p>
          <a:p>
            <a:endParaRPr kumimoji="1" lang="en-US" altLang="zh-CN" sz="6000" dirty="0">
              <a:solidFill>
                <a:srgbClr val="800000"/>
              </a:solidFill>
            </a:endParaRPr>
          </a:p>
          <a:p>
            <a:r>
              <a:rPr kumimoji="1" lang="en-US" altLang="zh-CN" sz="6000" dirty="0" smtClean="0">
                <a:solidFill>
                  <a:srgbClr val="800000"/>
                </a:solidFill>
              </a:rPr>
              <a:t>When it comes to the internet, it is a totally different scenario.</a:t>
            </a:r>
          </a:p>
          <a:p>
            <a:endParaRPr kumimoji="1" lang="en-US" altLang="zh-CN" sz="6000" dirty="0">
              <a:solidFill>
                <a:srgbClr val="800000"/>
              </a:solidFill>
            </a:endParaRPr>
          </a:p>
          <a:p>
            <a:r>
              <a:rPr kumimoji="1" lang="en-US" altLang="zh-CN" sz="6000" dirty="0" smtClean="0">
                <a:solidFill>
                  <a:srgbClr val="800000"/>
                </a:solidFill>
              </a:rPr>
              <a:t>Hilarious videos/ Instant satisfaction/ </a:t>
            </a:r>
            <a:r>
              <a:rPr kumimoji="1" lang="en-US" altLang="zh-CN" sz="6000" dirty="0" smtClean="0">
                <a:solidFill>
                  <a:srgbClr val="0000FF"/>
                </a:solidFill>
              </a:rPr>
              <a:t>pain reliever</a:t>
            </a:r>
            <a:r>
              <a:rPr kumimoji="1" lang="en-US" altLang="zh-CN" sz="6000" dirty="0" smtClean="0">
                <a:solidFill>
                  <a:srgbClr val="800000"/>
                </a:solidFill>
              </a:rPr>
              <a:t>/aspirin for stress</a:t>
            </a:r>
          </a:p>
          <a:p>
            <a:endParaRPr kumimoji="1" lang="en-US" altLang="zh-CN" sz="6000" dirty="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3" name="图片 2" descr="th.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4380" y="7125500"/>
            <a:ext cx="7629099" cy="6355335"/>
          </a:xfrm>
          <a:prstGeom prst="rect">
            <a:avLst/>
          </a:prstGeom>
        </p:spPr>
      </p:pic>
    </p:spTree>
    <p:extLst>
      <p:ext uri="{BB962C8B-B14F-4D97-AF65-F5344CB8AC3E}">
        <p14:creationId xmlns:p14="http://schemas.microsoft.com/office/powerpoint/2010/main" val="13922123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down)">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1000"/>
                                        <p:tgtEl>
                                          <p:spTgt spid="5">
                                            <p:txEl>
                                              <p:pRg st="4" end="4"/>
                                            </p:txEl>
                                          </p:spTgt>
                                        </p:tgtEl>
                                      </p:cBhvr>
                                    </p:animEffect>
                                    <p:anim calcmode="lin" valueType="num">
                                      <p:cBhvr>
                                        <p:cTn id="2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p:cTn id="29"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1000"/>
                                        <p:tgtEl>
                                          <p:spTgt spid="5">
                                            <p:txEl>
                                              <p:pRg st="8" end="8"/>
                                            </p:txEl>
                                          </p:spTgt>
                                        </p:tgtEl>
                                      </p:cBhvr>
                                    </p:animEffect>
                                    <p:anim calcmode="lin" valueType="num">
                                      <p:cBhvr>
                                        <p:cTn id="37"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6" y="940660"/>
            <a:ext cx="14464309" cy="13018949"/>
          </a:xfrm>
          <a:prstGeom prst="rect">
            <a:avLst/>
          </a:prstGeom>
          <a:noFill/>
        </p:spPr>
        <p:txBody>
          <a:bodyPr wrap="square" rtlCol="0">
            <a:spAutoFit/>
          </a:bodyPr>
          <a:lstStyle/>
          <a:p>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E books such as Kindle &amp; Audible exist</a:t>
            </a:r>
          </a:p>
          <a:p>
            <a:endParaRPr kumimoji="1" lang="zh-CN" altLang="en-US" sz="6000" dirty="0" smtClean="0">
              <a:solidFill>
                <a:srgbClr val="508CC1"/>
              </a:solidFill>
            </a:endParaRPr>
          </a:p>
          <a:p>
            <a:r>
              <a:rPr kumimoji="1" lang="en-US" altLang="zh-CN" sz="6000" dirty="0" smtClean="0">
                <a:solidFill>
                  <a:srgbClr val="800000"/>
                </a:solidFill>
              </a:rPr>
              <a:t>People still read regardless, but in a more </a:t>
            </a:r>
            <a:r>
              <a:rPr kumimoji="1" lang="en-US" altLang="zh-CN" sz="6000" dirty="0" smtClean="0">
                <a:solidFill>
                  <a:srgbClr val="0000FF"/>
                </a:solidFill>
              </a:rPr>
              <a:t>innovative</a:t>
            </a:r>
            <a:r>
              <a:rPr kumimoji="1" lang="en-US" altLang="zh-CN" sz="6000" dirty="0" smtClean="0">
                <a:solidFill>
                  <a:srgbClr val="800000"/>
                </a:solidFill>
              </a:rPr>
              <a:t> way</a:t>
            </a:r>
          </a:p>
          <a:p>
            <a:endParaRPr kumimoji="1" lang="en-US" altLang="zh-CN" sz="6000" dirty="0">
              <a:solidFill>
                <a:srgbClr val="800000"/>
              </a:solidFill>
            </a:endParaRPr>
          </a:p>
          <a:p>
            <a:r>
              <a:rPr kumimoji="1" lang="en-US" altLang="zh-CN" sz="6000" dirty="0" smtClean="0">
                <a:solidFill>
                  <a:srgbClr val="800000"/>
                </a:solidFill>
              </a:rPr>
              <a:t>E-reading devices and apps/ can listen to the books!</a:t>
            </a:r>
          </a:p>
          <a:p>
            <a:endParaRPr kumimoji="1" lang="en-US" altLang="zh-CN" sz="6000" dirty="0">
              <a:solidFill>
                <a:srgbClr val="800000"/>
              </a:solidFill>
            </a:endParaRPr>
          </a:p>
          <a:p>
            <a:endParaRPr kumimoji="1" lang="en-US" altLang="zh-CN" sz="6000" dirty="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amazon-kindle-paperwhite-2015-in-hand-1500x10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13788" y="5814456"/>
            <a:ext cx="9663862" cy="7901544"/>
          </a:xfrm>
          <a:prstGeom prst="rect">
            <a:avLst/>
          </a:prstGeom>
        </p:spPr>
      </p:pic>
    </p:spTree>
    <p:extLst>
      <p:ext uri="{BB962C8B-B14F-4D97-AF65-F5344CB8AC3E}">
        <p14:creationId xmlns:p14="http://schemas.microsoft.com/office/powerpoint/2010/main" val="220727799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wipe(down)">
                                      <p:cBhvr>
                                        <p:cTn id="20" dur="500"/>
                                        <p:tgtEl>
                                          <p:spTgt spid="5">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wipe(down)">
                                      <p:cBhvr>
                                        <p:cTn id="2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6" y="940660"/>
            <a:ext cx="18885918" cy="13018949"/>
          </a:xfrm>
          <a:prstGeom prst="rect">
            <a:avLst/>
          </a:prstGeom>
          <a:noFill/>
        </p:spPr>
        <p:txBody>
          <a:bodyPr wrap="square" rtlCol="0">
            <a:spAutoFit/>
          </a:bodyPr>
          <a:lstStyle/>
          <a:p>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Reading is an efficient stress-reliever </a:t>
            </a:r>
          </a:p>
          <a:p>
            <a:endParaRPr kumimoji="1" lang="zh-CN" altLang="en-US" sz="6000" dirty="0" smtClean="0">
              <a:solidFill>
                <a:srgbClr val="508CC1"/>
              </a:solidFill>
            </a:endParaRPr>
          </a:p>
          <a:p>
            <a:r>
              <a:rPr kumimoji="1" lang="en-US" altLang="zh-CN" sz="6000" dirty="0" smtClean="0">
                <a:solidFill>
                  <a:srgbClr val="800000"/>
                </a:solidFill>
              </a:rPr>
              <a:t>P</a:t>
            </a:r>
            <a:r>
              <a:rPr kumimoji="1" lang="x-none" altLang="zh-CN" sz="6000" dirty="0" smtClean="0">
                <a:solidFill>
                  <a:srgbClr val="800000"/>
                </a:solidFill>
              </a:rPr>
              <a:t>ersonally speaking, </a:t>
            </a:r>
            <a:r>
              <a:rPr kumimoji="1" lang="en-US" altLang="zh-CN" sz="6000" dirty="0" smtClean="0">
                <a:solidFill>
                  <a:srgbClr val="800000"/>
                </a:solidFill>
              </a:rPr>
              <a:t>when I am under the weather/ upset, I tend to choose comics/ café table books/ </a:t>
            </a:r>
            <a:r>
              <a:rPr kumimoji="1" lang="is-IS" altLang="zh-CN" sz="6000" dirty="0" smtClean="0">
                <a:solidFill>
                  <a:srgbClr val="800000"/>
                </a:solidFill>
              </a:rPr>
              <a:t>… with hilarious contents</a:t>
            </a:r>
          </a:p>
          <a:p>
            <a:endParaRPr kumimoji="1" lang="en-US" altLang="zh-CN" sz="6000" dirty="0">
              <a:solidFill>
                <a:srgbClr val="800000"/>
              </a:solidFill>
            </a:endParaRPr>
          </a:p>
          <a:p>
            <a:r>
              <a:rPr kumimoji="1" lang="en-US" altLang="zh-CN" sz="6000" dirty="0" smtClean="0">
                <a:solidFill>
                  <a:srgbClr val="800000"/>
                </a:solidFill>
              </a:rPr>
              <a:t>Page turner/Instant satisfaction/ </a:t>
            </a:r>
            <a:r>
              <a:rPr kumimoji="1" lang="en-US" altLang="zh-CN" sz="6000" dirty="0" smtClean="0">
                <a:solidFill>
                  <a:srgbClr val="0000FF"/>
                </a:solidFill>
              </a:rPr>
              <a:t>pain reliever</a:t>
            </a:r>
            <a:r>
              <a:rPr kumimoji="1" lang="en-US" altLang="zh-CN" sz="6000" dirty="0" smtClean="0">
                <a:solidFill>
                  <a:srgbClr val="800000"/>
                </a:solidFill>
              </a:rPr>
              <a:t>/aspirin for stress/ cheer me up/ Nothing beats a good laugh</a:t>
            </a:r>
          </a:p>
          <a:p>
            <a:endParaRPr kumimoji="1" lang="en-US" altLang="zh-CN" sz="6000" dirty="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Allmyfriendsaredead_cov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91492" y="423298"/>
            <a:ext cx="4950791" cy="6819784"/>
          </a:xfrm>
          <a:prstGeom prst="rect">
            <a:avLst/>
          </a:prstGeom>
        </p:spPr>
      </p:pic>
      <p:pic>
        <p:nvPicPr>
          <p:cNvPr id="4" name="图片 3" descr="41w1s8JHKOL._SY344_BO1,204,203,200_.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8798" y="7124052"/>
            <a:ext cx="4953487" cy="6591948"/>
          </a:xfrm>
          <a:prstGeom prst="rect">
            <a:avLst/>
          </a:prstGeom>
        </p:spPr>
      </p:pic>
    </p:spTree>
    <p:extLst>
      <p:ext uri="{BB962C8B-B14F-4D97-AF65-F5344CB8AC3E}">
        <p14:creationId xmlns:p14="http://schemas.microsoft.com/office/powerpoint/2010/main" val="15539916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100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down)">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edge">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6" y="940660"/>
            <a:ext cx="14699501" cy="15788938"/>
          </a:xfrm>
          <a:prstGeom prst="rect">
            <a:avLst/>
          </a:prstGeom>
          <a:noFill/>
        </p:spPr>
        <p:txBody>
          <a:bodyPr wrap="square" rtlCol="0">
            <a:spAutoFit/>
          </a:bodyPr>
          <a:lstStyle/>
          <a:p>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Elderly</a:t>
            </a:r>
            <a:r>
              <a:rPr kumimoji="1" lang="zh-CN" altLang="en-US" sz="6000" dirty="0" smtClean="0">
                <a:solidFill>
                  <a:srgbClr val="508CC1"/>
                </a:solidFill>
              </a:rPr>
              <a:t> </a:t>
            </a:r>
            <a:r>
              <a:rPr kumimoji="1" lang="en-US" altLang="zh-CN" sz="6000" dirty="0" smtClean="0">
                <a:solidFill>
                  <a:srgbClr val="508CC1"/>
                </a:solidFill>
              </a:rPr>
              <a:t>still prefer to read books (</a:t>
            </a:r>
            <a:r>
              <a:rPr kumimoji="1" lang="zh-CN" altLang="en-US" sz="6000" dirty="0" smtClean="0">
                <a:solidFill>
                  <a:srgbClr val="508CC1"/>
                </a:solidFill>
              </a:rPr>
              <a:t>目标具体化）</a:t>
            </a:r>
            <a:r>
              <a:rPr kumimoji="1" lang="en-US" altLang="zh-CN" sz="6000" dirty="0" smtClean="0">
                <a:solidFill>
                  <a:srgbClr val="508CC1"/>
                </a:solidFill>
              </a:rPr>
              <a:t> </a:t>
            </a:r>
          </a:p>
          <a:p>
            <a:endParaRPr kumimoji="1" lang="zh-CN" altLang="en-US" sz="6000" dirty="0" smtClean="0">
              <a:solidFill>
                <a:srgbClr val="508CC1"/>
              </a:solidFill>
            </a:endParaRPr>
          </a:p>
          <a:p>
            <a:r>
              <a:rPr kumimoji="1" lang="en-US" altLang="zh-CN" sz="6000" dirty="0" smtClean="0">
                <a:solidFill>
                  <a:srgbClr val="800000"/>
                </a:solidFill>
              </a:rPr>
              <a:t>Have difficulties using high tech devices such as smartphone/ laptop</a:t>
            </a:r>
          </a:p>
          <a:p>
            <a:endParaRPr kumimoji="1" lang="en-US" altLang="zh-CN" sz="6000" dirty="0">
              <a:solidFill>
                <a:srgbClr val="800000"/>
              </a:solidFill>
            </a:endParaRPr>
          </a:p>
          <a:p>
            <a:r>
              <a:rPr kumimoji="1" lang="en-US" altLang="zh-CN" sz="6000" dirty="0" smtClean="0">
                <a:solidFill>
                  <a:srgbClr val="0000FF"/>
                </a:solidFill>
              </a:rPr>
              <a:t>As a matter of fact, </a:t>
            </a:r>
            <a:r>
              <a:rPr kumimoji="1" lang="is-IS" altLang="zh-CN" sz="6000" dirty="0" smtClean="0">
                <a:solidFill>
                  <a:srgbClr val="0000FF"/>
                </a:solidFill>
              </a:rPr>
              <a:t>…</a:t>
            </a:r>
            <a:endParaRPr kumimoji="1" lang="en-US" altLang="zh-CN" sz="6000" dirty="0" smtClean="0">
              <a:solidFill>
                <a:srgbClr val="0000FF"/>
              </a:solidFill>
            </a:endParaRPr>
          </a:p>
          <a:p>
            <a:endParaRPr kumimoji="1" lang="en-US" altLang="zh-CN" sz="6000" dirty="0">
              <a:solidFill>
                <a:srgbClr val="800000"/>
              </a:solidFill>
            </a:endParaRPr>
          </a:p>
          <a:p>
            <a:r>
              <a:rPr kumimoji="1" lang="en-US" altLang="zh-CN" sz="6000" dirty="0" smtClean="0">
                <a:solidFill>
                  <a:srgbClr val="800000"/>
                </a:solidFill>
              </a:rPr>
              <a:t>For instance</a:t>
            </a:r>
            <a:r>
              <a:rPr kumimoji="1" lang="is-IS" altLang="zh-CN" sz="6000" dirty="0" smtClean="0">
                <a:solidFill>
                  <a:srgbClr val="800000"/>
                </a:solidFill>
              </a:rPr>
              <a:t>… </a:t>
            </a:r>
            <a:r>
              <a:rPr kumimoji="1" lang="zh-CN" altLang="is-IS" sz="6000" dirty="0" smtClean="0">
                <a:solidFill>
                  <a:srgbClr val="800000"/>
                </a:solidFill>
              </a:rPr>
              <a:t>（</a:t>
            </a:r>
            <a:r>
              <a:rPr kumimoji="1" lang="zh-CN" altLang="en-US" sz="6000" dirty="0" smtClean="0">
                <a:solidFill>
                  <a:srgbClr val="800000"/>
                </a:solidFill>
              </a:rPr>
              <a:t>举例具体化）</a:t>
            </a:r>
            <a:endParaRPr kumimoji="1" lang="zh-CN" altLang="en-US" sz="6000" dirty="0">
              <a:solidFill>
                <a:srgbClr val="800000"/>
              </a:solidFill>
            </a:endParaRPr>
          </a:p>
          <a:p>
            <a:pPr marL="857250" indent="-857250">
              <a:buFont typeface="Arial"/>
              <a:buChar char="•"/>
            </a:pPr>
            <a:r>
              <a:rPr kumimoji="1" lang="en-US" altLang="zh-CN" sz="6000" dirty="0" smtClean="0">
                <a:solidFill>
                  <a:srgbClr val="800000"/>
                </a:solidFill>
              </a:rPr>
              <a:t>When</a:t>
            </a:r>
          </a:p>
          <a:p>
            <a:pPr marL="857250" indent="-857250">
              <a:buFont typeface="Arial"/>
              <a:buChar char="•"/>
            </a:pPr>
            <a:r>
              <a:rPr kumimoji="1" lang="en-US" altLang="zh-CN" sz="6000" dirty="0" smtClean="0">
                <a:solidFill>
                  <a:srgbClr val="800000"/>
                </a:solidFill>
              </a:rPr>
              <a:t>Where</a:t>
            </a:r>
          </a:p>
          <a:p>
            <a:pPr marL="857250" indent="-857250">
              <a:buFont typeface="Arial"/>
              <a:buChar char="•"/>
            </a:pPr>
            <a:r>
              <a:rPr kumimoji="1" lang="en-US" altLang="zh-CN" sz="6000" dirty="0" smtClean="0">
                <a:solidFill>
                  <a:srgbClr val="800000"/>
                </a:solidFill>
              </a:rPr>
              <a:t>What</a:t>
            </a:r>
            <a:endParaRPr kumimoji="1" lang="en-US" altLang="zh-CN" sz="6000" dirty="0">
              <a:solidFill>
                <a:srgbClr val="800000"/>
              </a:solidFill>
            </a:endParaRPr>
          </a:p>
          <a:p>
            <a:endParaRPr kumimoji="1" lang="en-US" altLang="zh-CN" sz="6000" dirty="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3" name="图片 2" descr="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4097" y="6772753"/>
            <a:ext cx="10972597" cy="6943247"/>
          </a:xfrm>
          <a:prstGeom prst="rect">
            <a:avLst/>
          </a:prstGeom>
        </p:spPr>
      </p:pic>
    </p:spTree>
    <p:extLst>
      <p:ext uri="{BB962C8B-B14F-4D97-AF65-F5344CB8AC3E}">
        <p14:creationId xmlns:p14="http://schemas.microsoft.com/office/powerpoint/2010/main" val="13047604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wipe(down)">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down)">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wipe(down)">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wipe(down)">
                                      <p:cBhvr>
                                        <p:cTn id="37" dur="500"/>
                                        <p:tgtEl>
                                          <p:spTgt spid="5">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wipe(down)">
                                      <p:cBhvr>
                                        <p:cTn id="4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2" name="Rechteck 41"/>
          <p:cNvSpPr/>
          <p:nvPr/>
        </p:nvSpPr>
        <p:spPr>
          <a:xfrm>
            <a:off x="2"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9" name="Textfeld 48"/>
          <p:cNvSpPr txBox="1"/>
          <p:nvPr/>
        </p:nvSpPr>
        <p:spPr>
          <a:xfrm>
            <a:off x="0" y="997138"/>
            <a:ext cx="20743934" cy="884182"/>
          </a:xfrm>
          <a:prstGeom prst="rect">
            <a:avLst/>
          </a:prstGeom>
          <a:noFill/>
        </p:spPr>
        <p:txBody>
          <a:bodyPr wrap="square" rtlCol="0">
            <a:spAutoFit/>
          </a:bodyPr>
          <a:lstStyle/>
          <a:p>
            <a:r>
              <a:rPr lang="de-DE" sz="5000"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15秒的迷思</a:t>
            </a:r>
            <a:r>
              <a:rPr lang="en-US" altLang="zh-CN" sz="5000"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de-DE" sz="5000"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5000"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de-DE" sz="5000"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endParaRPr lang="de-DE" sz="5000"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3" name="Gruppieren 2"/>
          <p:cNvGrpSpPr/>
          <p:nvPr/>
        </p:nvGrpSpPr>
        <p:grpSpPr>
          <a:xfrm>
            <a:off x="514561" y="3996776"/>
            <a:ext cx="8187543" cy="1364143"/>
            <a:chOff x="3383903" y="4537656"/>
            <a:chExt cx="8187543" cy="1364143"/>
          </a:xfrm>
        </p:grpSpPr>
        <p:sp>
          <p:nvSpPr>
            <p:cNvPr id="26" name="Bogen 25"/>
            <p:cNvSpPr/>
            <p:nvPr/>
          </p:nvSpPr>
          <p:spPr>
            <a:xfrm rot="16200000">
              <a:off x="3383903" y="4537656"/>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1" name="Freeform 167"/>
            <p:cNvSpPr>
              <a:spLocks noChangeArrowheads="1"/>
            </p:cNvSpPr>
            <p:nvPr/>
          </p:nvSpPr>
          <p:spPr bwMode="auto">
            <a:xfrm>
              <a:off x="3833201" y="4967843"/>
              <a:ext cx="499403" cy="503767"/>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2" name="Textfeld 31"/>
            <p:cNvSpPr txBox="1"/>
            <p:nvPr/>
          </p:nvSpPr>
          <p:spPr>
            <a:xfrm>
              <a:off x="5234260" y="4779335"/>
              <a:ext cx="6337186" cy="707886"/>
            </a:xfrm>
            <a:prstGeom prst="rect">
              <a:avLst/>
            </a:prstGeom>
            <a:noFill/>
          </p:spPr>
          <p:txBody>
            <a:bodyPr wrap="square" rtlCol="0">
              <a:spAutoFit/>
            </a:bodyPr>
            <a:lstStyle/>
            <a:p>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作对比</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4" name="Gruppieren 3"/>
          <p:cNvGrpSpPr/>
          <p:nvPr/>
        </p:nvGrpSpPr>
        <p:grpSpPr>
          <a:xfrm>
            <a:off x="349926" y="6378946"/>
            <a:ext cx="7921175" cy="1364143"/>
            <a:chOff x="3383903" y="6872792"/>
            <a:chExt cx="7921175" cy="1364143"/>
          </a:xfrm>
        </p:grpSpPr>
        <p:sp>
          <p:nvSpPr>
            <p:cNvPr id="27" name="Bogen 26"/>
            <p:cNvSpPr/>
            <p:nvPr/>
          </p:nvSpPr>
          <p:spPr>
            <a:xfrm rot="16200000">
              <a:off x="3383903" y="6872792"/>
              <a:ext cx="1364143" cy="1364143"/>
            </a:xfrm>
            <a:prstGeom prst="arc">
              <a:avLst>
                <a:gd name="adj1" fmla="val 18643259"/>
                <a:gd name="adj2" fmla="val 9180569"/>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9" name="Freeform 66"/>
            <p:cNvSpPr>
              <a:spLocks noChangeArrowheads="1"/>
            </p:cNvSpPr>
            <p:nvPr/>
          </p:nvSpPr>
          <p:spPr bwMode="auto">
            <a:xfrm>
              <a:off x="3788762" y="7277579"/>
              <a:ext cx="554421" cy="554568"/>
            </a:xfrm>
            <a:custGeom>
              <a:avLst/>
              <a:gdLst>
                <a:gd name="T0" fmla="*/ 408 w 462"/>
                <a:gd name="T1" fmla="*/ 54 h 462"/>
                <a:gd name="T2" fmla="*/ 408 w 462"/>
                <a:gd name="T3" fmla="*/ 54 h 462"/>
                <a:gd name="T4" fmla="*/ 292 w 462"/>
                <a:gd name="T5" fmla="*/ 19 h 462"/>
                <a:gd name="T6" fmla="*/ 230 w 462"/>
                <a:gd name="T7" fmla="*/ 80 h 462"/>
                <a:gd name="T8" fmla="*/ 213 w 462"/>
                <a:gd name="T9" fmla="*/ 160 h 462"/>
                <a:gd name="T10" fmla="*/ 8 w 462"/>
                <a:gd name="T11" fmla="*/ 363 h 462"/>
                <a:gd name="T12" fmla="*/ 35 w 462"/>
                <a:gd name="T13" fmla="*/ 426 h 462"/>
                <a:gd name="T14" fmla="*/ 98 w 462"/>
                <a:gd name="T15" fmla="*/ 453 h 462"/>
                <a:gd name="T16" fmla="*/ 301 w 462"/>
                <a:gd name="T17" fmla="*/ 248 h 462"/>
                <a:gd name="T18" fmla="*/ 381 w 462"/>
                <a:gd name="T19" fmla="*/ 231 h 462"/>
                <a:gd name="T20" fmla="*/ 443 w 462"/>
                <a:gd name="T21" fmla="*/ 169 h 462"/>
                <a:gd name="T22" fmla="*/ 408 w 462"/>
                <a:gd name="T23" fmla="*/ 54 h 462"/>
                <a:gd name="T24" fmla="*/ 186 w 462"/>
                <a:gd name="T25" fmla="*/ 257 h 462"/>
                <a:gd name="T26" fmla="*/ 186 w 462"/>
                <a:gd name="T27" fmla="*/ 257 h 462"/>
                <a:gd name="T28" fmla="*/ 195 w 462"/>
                <a:gd name="T29" fmla="*/ 222 h 462"/>
                <a:gd name="T30" fmla="*/ 230 w 462"/>
                <a:gd name="T31" fmla="*/ 213 h 462"/>
                <a:gd name="T32" fmla="*/ 221 w 462"/>
                <a:gd name="T33" fmla="*/ 248 h 462"/>
                <a:gd name="T34" fmla="*/ 186 w 462"/>
                <a:gd name="T35" fmla="*/ 257 h 462"/>
                <a:gd name="T36" fmla="*/ 354 w 462"/>
                <a:gd name="T37" fmla="*/ 116 h 462"/>
                <a:gd name="T38" fmla="*/ 354 w 462"/>
                <a:gd name="T39" fmla="*/ 116 h 462"/>
                <a:gd name="T40" fmla="*/ 310 w 462"/>
                <a:gd name="T41" fmla="*/ 36 h 462"/>
                <a:gd name="T42" fmla="*/ 390 w 462"/>
                <a:gd name="T43" fmla="*/ 72 h 462"/>
                <a:gd name="T44" fmla="*/ 425 w 462"/>
                <a:gd name="T45" fmla="*/ 151 h 462"/>
                <a:gd name="T46" fmla="*/ 354 w 462"/>
                <a:gd name="T4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462">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4" name="Textfeld 33"/>
            <p:cNvSpPr txBox="1"/>
            <p:nvPr/>
          </p:nvSpPr>
          <p:spPr>
            <a:xfrm>
              <a:off x="5234260" y="7097703"/>
              <a:ext cx="6070818" cy="707886"/>
            </a:xfrm>
            <a:prstGeom prst="rect">
              <a:avLst/>
            </a:prstGeom>
            <a:noFill/>
          </p:spPr>
          <p:txBody>
            <a:bodyPr wrap="square" rtlCol="0">
              <a:spAutoFit/>
            </a:bodyPr>
            <a:lstStyle/>
            <a:p>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目标具体化</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5" name="Gruppieren 4"/>
          <p:cNvGrpSpPr/>
          <p:nvPr/>
        </p:nvGrpSpPr>
        <p:grpSpPr>
          <a:xfrm>
            <a:off x="326407" y="8620014"/>
            <a:ext cx="13126575" cy="1364143"/>
            <a:chOff x="3383903" y="9207927"/>
            <a:chExt cx="13126575" cy="1364143"/>
          </a:xfrm>
        </p:grpSpPr>
        <p:sp>
          <p:nvSpPr>
            <p:cNvPr id="28" name="Bogen 27"/>
            <p:cNvSpPr/>
            <p:nvPr/>
          </p:nvSpPr>
          <p:spPr>
            <a:xfrm rot="16200000">
              <a:off x="3383903" y="9207927"/>
              <a:ext cx="1364143" cy="1364143"/>
            </a:xfrm>
            <a:prstGeom prst="arc">
              <a:avLst>
                <a:gd name="adj1" fmla="val 18034645"/>
                <a:gd name="adj2" fmla="val 1323953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0" name="Freeform 115"/>
            <p:cNvSpPr>
              <a:spLocks noChangeArrowheads="1"/>
            </p:cNvSpPr>
            <p:nvPr/>
          </p:nvSpPr>
          <p:spPr bwMode="auto">
            <a:xfrm>
              <a:off x="3835443" y="9621044"/>
              <a:ext cx="478243" cy="596901"/>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6" name="Textfeld 35"/>
            <p:cNvSpPr txBox="1"/>
            <p:nvPr/>
          </p:nvSpPr>
          <p:spPr>
            <a:xfrm>
              <a:off x="5234260" y="9552769"/>
              <a:ext cx="11276218" cy="707886"/>
            </a:xfrm>
            <a:prstGeom prst="rect">
              <a:avLst/>
            </a:prstGeom>
            <a:noFill/>
          </p:spPr>
          <p:txBody>
            <a:bodyPr wrap="square" rtlCol="0">
              <a:spAutoFit/>
            </a:bodyPr>
            <a:lstStyle/>
            <a:p>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目标的多方特性</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 you/ he/she/ both party</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65" name="Rechteck 64"/>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6" name="Rechteck 65"/>
          <p:cNvSpPr/>
          <p:nvPr/>
        </p:nvSpPr>
        <p:spPr>
          <a:xfrm>
            <a:off x="12188630"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7" name="Rechteck 66"/>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 name="文本框 5"/>
          <p:cNvSpPr txBox="1"/>
          <p:nvPr/>
        </p:nvSpPr>
        <p:spPr>
          <a:xfrm>
            <a:off x="5103666" y="1740221"/>
            <a:ext cx="8802410" cy="830997"/>
          </a:xfrm>
          <a:prstGeom prst="rect">
            <a:avLst/>
          </a:prstGeom>
          <a:noFill/>
        </p:spPr>
        <p:txBody>
          <a:bodyPr wrap="none" rtlCol="0">
            <a:spAutoFit/>
          </a:bodyPr>
          <a:lstStyle/>
          <a:p>
            <a:r>
              <a:rPr kumimoji="1" lang="zh-CN" altLang="en-US" sz="4800" dirty="0" smtClean="0">
                <a:solidFill>
                  <a:srgbClr val="800000"/>
                </a:solidFill>
              </a:rPr>
              <a:t>说遍天下无敌手的万能逻辑思路</a:t>
            </a:r>
            <a:endParaRPr kumimoji="1" lang="zh-CN" altLang="en-US" sz="4800" dirty="0">
              <a:solidFill>
                <a:srgbClr val="800000"/>
              </a:solidFill>
            </a:endParaRPr>
          </a:p>
        </p:txBody>
      </p:sp>
      <p:sp>
        <p:nvSpPr>
          <p:cNvPr id="7" name="文本框 6"/>
          <p:cNvSpPr txBox="1"/>
          <p:nvPr/>
        </p:nvSpPr>
        <p:spPr>
          <a:xfrm>
            <a:off x="9760467" y="4421102"/>
            <a:ext cx="13715638" cy="646331"/>
          </a:xfrm>
          <a:prstGeom prst="rect">
            <a:avLst/>
          </a:prstGeom>
          <a:noFill/>
        </p:spPr>
        <p:txBody>
          <a:bodyPr wrap="none" rtlCol="0">
            <a:spAutoFit/>
          </a:bodyPr>
          <a:lstStyle/>
          <a:p>
            <a:r>
              <a:rPr kumimoji="1" lang="en-US" altLang="zh-CN" sz="3600" dirty="0"/>
              <a:t> </a:t>
            </a:r>
            <a:r>
              <a:rPr kumimoji="1" lang="en-US" altLang="zh-CN" sz="3600" dirty="0" smtClean="0"/>
              <a:t>“I know avocado is not for everyone, but durian is far more obnoxious.”</a:t>
            </a:r>
            <a:endParaRPr kumimoji="1" lang="zh-CN" altLang="en-US" sz="3600" dirty="0"/>
          </a:p>
        </p:txBody>
      </p:sp>
      <p:sp>
        <p:nvSpPr>
          <p:cNvPr id="8" name="文本框 7"/>
          <p:cNvSpPr txBox="1"/>
          <p:nvPr/>
        </p:nvSpPr>
        <p:spPr>
          <a:xfrm>
            <a:off x="8481276" y="6819786"/>
            <a:ext cx="15896374" cy="646331"/>
          </a:xfrm>
          <a:prstGeom prst="rect">
            <a:avLst/>
          </a:prstGeom>
          <a:noFill/>
        </p:spPr>
        <p:txBody>
          <a:bodyPr wrap="none" rtlCol="0">
            <a:spAutoFit/>
          </a:bodyPr>
          <a:lstStyle/>
          <a:p>
            <a:r>
              <a:rPr kumimoji="1" lang="en-US" altLang="zh-CN" sz="3600" dirty="0" smtClean="0"/>
              <a:t>“Lots of people in tropical area still prefer to eat durian and other fruits with smell.”</a:t>
            </a:r>
            <a:endParaRPr kumimoji="1" lang="zh-CN" altLang="en-US" sz="3600" dirty="0"/>
          </a:p>
        </p:txBody>
      </p:sp>
      <p:grpSp>
        <p:nvGrpSpPr>
          <p:cNvPr id="61" name="Gruppieren 2"/>
          <p:cNvGrpSpPr/>
          <p:nvPr/>
        </p:nvGrpSpPr>
        <p:grpSpPr>
          <a:xfrm>
            <a:off x="549365" y="11204127"/>
            <a:ext cx="8187543" cy="1364143"/>
            <a:chOff x="3383903" y="4537656"/>
            <a:chExt cx="8187543" cy="1364143"/>
          </a:xfrm>
        </p:grpSpPr>
        <p:sp>
          <p:nvSpPr>
            <p:cNvPr id="68" name="Bogen 25"/>
            <p:cNvSpPr/>
            <p:nvPr/>
          </p:nvSpPr>
          <p:spPr>
            <a:xfrm rot="16200000">
              <a:off x="3383903" y="4537656"/>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9" name="Freeform 167"/>
            <p:cNvSpPr>
              <a:spLocks noChangeArrowheads="1"/>
            </p:cNvSpPr>
            <p:nvPr/>
          </p:nvSpPr>
          <p:spPr bwMode="auto">
            <a:xfrm>
              <a:off x="3833201" y="4967843"/>
              <a:ext cx="499403" cy="503767"/>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0" name="Textfeld 31"/>
            <p:cNvSpPr txBox="1"/>
            <p:nvPr/>
          </p:nvSpPr>
          <p:spPr>
            <a:xfrm>
              <a:off x="5234260" y="4779335"/>
              <a:ext cx="6337186" cy="707886"/>
            </a:xfrm>
            <a:prstGeom prst="rect">
              <a:avLst/>
            </a:prstGeom>
            <a:noFill/>
          </p:spPr>
          <p:txBody>
            <a:bodyPr wrap="square" rtlCol="0">
              <a:spAutoFit/>
            </a:bodyPr>
            <a:lstStyle/>
            <a:p>
              <a:r>
                <a:rPr lang="de-DE" sz="4000" b="1" dirty="0" err="1"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万能语料</a:t>
              </a:r>
              <a:r>
                <a:rPr lang="de-DE"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 </a:t>
              </a:r>
              <a:r>
                <a:rPr lang="de-DE" sz="4000" b="1" dirty="0" err="1"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压力篇</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9" name="文本框 8"/>
          <p:cNvSpPr txBox="1"/>
          <p:nvPr/>
        </p:nvSpPr>
        <p:spPr>
          <a:xfrm>
            <a:off x="8484583" y="10229679"/>
            <a:ext cx="16081220" cy="646331"/>
          </a:xfrm>
          <a:prstGeom prst="rect">
            <a:avLst/>
          </a:prstGeom>
          <a:noFill/>
        </p:spPr>
        <p:txBody>
          <a:bodyPr wrap="none" rtlCol="0">
            <a:spAutoFit/>
          </a:bodyPr>
          <a:lstStyle/>
          <a:p>
            <a:r>
              <a:rPr kumimoji="1" lang="en-US" altLang="zh-CN" sz="3600" dirty="0" smtClean="0"/>
              <a:t>“I like eating avocado not only because I love the smell, but also because of my dad.”</a:t>
            </a:r>
            <a:endParaRPr kumimoji="1" lang="zh-CN" altLang="en-US" sz="3600" dirty="0"/>
          </a:p>
        </p:txBody>
      </p:sp>
      <p:sp>
        <p:nvSpPr>
          <p:cNvPr id="10" name="文本框 9"/>
          <p:cNvSpPr txBox="1"/>
          <p:nvPr/>
        </p:nvSpPr>
        <p:spPr>
          <a:xfrm>
            <a:off x="7973165" y="12299133"/>
            <a:ext cx="16663196" cy="1200329"/>
          </a:xfrm>
          <a:prstGeom prst="rect">
            <a:avLst/>
          </a:prstGeom>
          <a:noFill/>
        </p:spPr>
        <p:txBody>
          <a:bodyPr wrap="square" rtlCol="0">
            <a:spAutoFit/>
          </a:bodyPr>
          <a:lstStyle/>
          <a:p>
            <a:r>
              <a:rPr kumimoji="1" lang="en-US" altLang="zh-CN" sz="3600" dirty="0" smtClean="0"/>
              <a:t>“Being a nowadays student, I am always preoccupied with</a:t>
            </a:r>
            <a:r>
              <a:rPr kumimoji="1" lang="is-IS" altLang="zh-CN" sz="3600" dirty="0" smtClean="0"/>
              <a:t>… eating my fav fruit can help me to relieve my stress, which is all I need at that moment.”</a:t>
            </a:r>
            <a:endParaRPr kumimoji="1" lang="zh-CN" altLang="en-US" sz="3600" dirty="0"/>
          </a:p>
        </p:txBody>
      </p:sp>
    </p:spTree>
    <p:extLst>
      <p:ext uri="{BB962C8B-B14F-4D97-AF65-F5344CB8AC3E}">
        <p14:creationId xmlns:p14="http://schemas.microsoft.com/office/powerpoint/2010/main" val="37187941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 calcmode="lin" valueType="num">
                                      <p:cBhvr>
                                        <p:cTn id="7" dur="1000" fill="hold"/>
                                        <p:tgtEl>
                                          <p:spTgt spid="4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p:cTn id="29"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ppt_w</p:attrName>
                                        </p:attrNameLst>
                                      </p:cBhvr>
                                      <p:tavLst>
                                        <p:tav tm="0">
                                          <p:val>
                                            <p:fltVal val="0"/>
                                          </p:val>
                                        </p:tav>
                                        <p:tav tm="100000">
                                          <p:val>
                                            <p:strVal val="#ppt_w"/>
                                          </p:val>
                                        </p:tav>
                                      </p:tavLst>
                                    </p:anim>
                                    <p:anim calcmode="lin" valueType="num">
                                      <p:cBhvr>
                                        <p:cTn id="45" dur="1000" fill="hold"/>
                                        <p:tgtEl>
                                          <p:spTgt spid="8"/>
                                        </p:tgtEl>
                                        <p:attrNameLst>
                                          <p:attrName>ppt_h</p:attrName>
                                        </p:attrNameLst>
                                      </p:cBhvr>
                                      <p:tavLst>
                                        <p:tav tm="0">
                                          <p:val>
                                            <p:fltVal val="0"/>
                                          </p:val>
                                        </p:tav>
                                        <p:tav tm="100000">
                                          <p:val>
                                            <p:strVal val="#ppt_h"/>
                                          </p:val>
                                        </p:tav>
                                      </p:tavLst>
                                    </p:anim>
                                    <p:anim calcmode="lin" valueType="num">
                                      <p:cBhvr>
                                        <p:cTn id="46" dur="1000" fill="hold"/>
                                        <p:tgtEl>
                                          <p:spTgt spid="8"/>
                                        </p:tgtEl>
                                        <p:attrNameLst>
                                          <p:attrName>style.rotation</p:attrName>
                                        </p:attrNameLst>
                                      </p:cBhvr>
                                      <p:tavLst>
                                        <p:tav tm="0">
                                          <p:val>
                                            <p:fltVal val="90"/>
                                          </p:val>
                                        </p:tav>
                                        <p:tav tm="100000">
                                          <p:val>
                                            <p:fltVal val="0"/>
                                          </p:val>
                                        </p:tav>
                                      </p:tavLst>
                                    </p:anim>
                                    <p:animEffect transition="in" filter="fade">
                                      <p:cBhvr>
                                        <p:cTn id="47" dur="10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43"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100"/>
                                        <p:tgtEl>
                                          <p:spTgt spid="5"/>
                                        </p:tgtEl>
                                      </p:cBhvr>
                                    </p:animEffect>
                                    <p:anim calcmode="lin" valueType="num">
                                      <p:cBhvr>
                                        <p:cTn id="53" dur="400" fill="hold"/>
                                        <p:tgtEl>
                                          <p:spTgt spid="5"/>
                                        </p:tgtEl>
                                        <p:attrNameLst>
                                          <p:attrName>ppt_x</p:attrName>
                                        </p:attrNameLst>
                                      </p:cBhvr>
                                      <p:tavLst>
                                        <p:tav tm="0">
                                          <p:val>
                                            <p:strVal val="#ppt_x"/>
                                          </p:val>
                                        </p:tav>
                                        <p:tav tm="100000">
                                          <p:val>
                                            <p:strVal val="#ppt_x"/>
                                          </p:val>
                                        </p:tav>
                                      </p:tavLst>
                                    </p:anim>
                                    <p:anim calcmode="lin" valueType="num">
                                      <p:cBhvr>
                                        <p:cTn id="54" dur="400" fill="hold"/>
                                        <p:tgtEl>
                                          <p:spTgt spid="5"/>
                                        </p:tgtEl>
                                        <p:attrNameLst>
                                          <p:attrName>ppt_y</p:attrName>
                                        </p:attrNameLst>
                                      </p:cBhvr>
                                      <p:tavLst>
                                        <p:tav tm="0">
                                          <p:val>
                                            <p:strVal val="#ppt_y+0.31"/>
                                          </p:val>
                                        </p:tav>
                                        <p:tav tm="100000">
                                          <p:val>
                                            <p:strVal val="#ppt_y+0.31"/>
                                          </p:val>
                                        </p:tav>
                                      </p:tavLst>
                                    </p:anim>
                                    <p:anim calcmode="lin" valueType="num">
                                      <p:cBhvr>
                                        <p:cTn id="55"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6"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1000" fill="hold"/>
                                        <p:tgtEl>
                                          <p:spTgt spid="9"/>
                                        </p:tgtEl>
                                        <p:attrNameLst>
                                          <p:attrName>ppt_w</p:attrName>
                                        </p:attrNameLst>
                                      </p:cBhvr>
                                      <p:tavLst>
                                        <p:tav tm="0">
                                          <p:val>
                                            <p:fltVal val="0"/>
                                          </p:val>
                                        </p:tav>
                                        <p:tav tm="100000">
                                          <p:val>
                                            <p:strVal val="#ppt_w"/>
                                          </p:val>
                                        </p:tav>
                                      </p:tavLst>
                                    </p:anim>
                                    <p:anim calcmode="lin" valueType="num">
                                      <p:cBhvr>
                                        <p:cTn id="62" dur="1000" fill="hold"/>
                                        <p:tgtEl>
                                          <p:spTgt spid="9"/>
                                        </p:tgtEl>
                                        <p:attrNameLst>
                                          <p:attrName>ppt_h</p:attrName>
                                        </p:attrNameLst>
                                      </p:cBhvr>
                                      <p:tavLst>
                                        <p:tav tm="0">
                                          <p:val>
                                            <p:fltVal val="0"/>
                                          </p:val>
                                        </p:tav>
                                        <p:tav tm="100000">
                                          <p:val>
                                            <p:strVal val="#ppt_h"/>
                                          </p:val>
                                        </p:tav>
                                      </p:tavLst>
                                    </p:anim>
                                    <p:anim calcmode="lin" valueType="num">
                                      <p:cBhvr>
                                        <p:cTn id="63" dur="1000" fill="hold"/>
                                        <p:tgtEl>
                                          <p:spTgt spid="9"/>
                                        </p:tgtEl>
                                        <p:attrNameLst>
                                          <p:attrName>style.rotation</p:attrName>
                                        </p:attrNameLst>
                                      </p:cBhvr>
                                      <p:tavLst>
                                        <p:tav tm="0">
                                          <p:val>
                                            <p:fltVal val="90"/>
                                          </p:val>
                                        </p:tav>
                                        <p:tav tm="100000">
                                          <p:val>
                                            <p:fltVal val="0"/>
                                          </p:val>
                                        </p:tav>
                                      </p:tavLst>
                                    </p:anim>
                                    <p:animEffect transition="in" filter="fade">
                                      <p:cBhvr>
                                        <p:cTn id="64" dur="10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p:cTn id="69" dur="1000" fill="hold"/>
                                        <p:tgtEl>
                                          <p:spTgt spid="61"/>
                                        </p:tgtEl>
                                        <p:attrNameLst>
                                          <p:attrName>ppt_w</p:attrName>
                                        </p:attrNameLst>
                                      </p:cBhvr>
                                      <p:tavLst>
                                        <p:tav tm="0">
                                          <p:val>
                                            <p:fltVal val="0"/>
                                          </p:val>
                                        </p:tav>
                                        <p:tav tm="100000">
                                          <p:val>
                                            <p:strVal val="#ppt_w"/>
                                          </p:val>
                                        </p:tav>
                                      </p:tavLst>
                                    </p:anim>
                                    <p:anim calcmode="lin" valueType="num">
                                      <p:cBhvr>
                                        <p:cTn id="70" dur="1000" fill="hold"/>
                                        <p:tgtEl>
                                          <p:spTgt spid="61"/>
                                        </p:tgtEl>
                                        <p:attrNameLst>
                                          <p:attrName>ppt_h</p:attrName>
                                        </p:attrNameLst>
                                      </p:cBhvr>
                                      <p:tavLst>
                                        <p:tav tm="0">
                                          <p:val>
                                            <p:fltVal val="0"/>
                                          </p:val>
                                        </p:tav>
                                        <p:tav tm="100000">
                                          <p:val>
                                            <p:strVal val="#ppt_h"/>
                                          </p:val>
                                        </p:tav>
                                      </p:tavLst>
                                    </p:anim>
                                    <p:anim calcmode="lin" valueType="num">
                                      <p:cBhvr>
                                        <p:cTn id="71" dur="1000" fill="hold"/>
                                        <p:tgtEl>
                                          <p:spTgt spid="61"/>
                                        </p:tgtEl>
                                        <p:attrNameLst>
                                          <p:attrName>style.rotation</p:attrName>
                                        </p:attrNameLst>
                                      </p:cBhvr>
                                      <p:tavLst>
                                        <p:tav tm="0">
                                          <p:val>
                                            <p:fltVal val="90"/>
                                          </p:val>
                                        </p:tav>
                                        <p:tav tm="100000">
                                          <p:val>
                                            <p:fltVal val="0"/>
                                          </p:val>
                                        </p:tav>
                                      </p:tavLst>
                                    </p:anim>
                                    <p:animEffect transition="in" filter="fade">
                                      <p:cBhvr>
                                        <p:cTn id="72" dur="10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43" presetClass="entr" presetSubtype="0" fill="hold" nodeType="clickEffect">
                                  <p:stCondLst>
                                    <p:cond delay="0"/>
                                  </p:stCondLst>
                                  <p:childTnLst>
                                    <p:set>
                                      <p:cBhvr>
                                        <p:cTn id="76" dur="1" fill="hold">
                                          <p:stCondLst>
                                            <p:cond delay="0"/>
                                          </p:stCondLst>
                                        </p:cTn>
                                        <p:tgtEl>
                                          <p:spTgt spid="10">
                                            <p:txEl>
                                              <p:pRg st="0" end="0"/>
                                            </p:txEl>
                                          </p:spTgt>
                                        </p:tgtEl>
                                        <p:attrNameLst>
                                          <p:attrName>style.visibility</p:attrName>
                                        </p:attrNameLst>
                                      </p:cBhvr>
                                      <p:to>
                                        <p:strVal val="visible"/>
                                      </p:to>
                                    </p:set>
                                    <p:animEffect transition="in" filter="fade">
                                      <p:cBhvr>
                                        <p:cTn id="77" dur="100"/>
                                        <p:tgtEl>
                                          <p:spTgt spid="10">
                                            <p:txEl>
                                              <p:pRg st="0" end="0"/>
                                            </p:txEl>
                                          </p:spTgt>
                                        </p:tgtEl>
                                      </p:cBhvr>
                                    </p:animEffect>
                                    <p:anim calcmode="lin" valueType="num">
                                      <p:cBhvr>
                                        <p:cTn id="7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10">
                                            <p:txEl>
                                              <p:pRg st="0" end="0"/>
                                            </p:txEl>
                                          </p:spTgt>
                                        </p:tgtEl>
                                        <p:attrNameLst>
                                          <p:attrName>ppt_y</p:attrName>
                                        </p:attrNameLst>
                                      </p:cBhvr>
                                      <p:tavLst>
                                        <p:tav tm="0">
                                          <p:val>
                                            <p:strVal val="#ppt_y+0.31"/>
                                          </p:val>
                                        </p:tav>
                                        <p:tav tm="100000">
                                          <p:val>
                                            <p:strVal val="#ppt_y+0.31"/>
                                          </p:val>
                                        </p:tav>
                                      </p:tavLst>
                                    </p:anim>
                                    <p:anim calcmode="lin" valueType="num">
                                      <p:cBhvr>
                                        <p:cTn id="80" dur="600" decel="50000" fill="hold">
                                          <p:stCondLst>
                                            <p:cond delay="400"/>
                                          </p:stCondLst>
                                        </p:cTn>
                                        <p:tgtEl>
                                          <p:spTgt spid="10">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1" dur="600" decel="50000" fill="hold">
                                          <p:stCondLst>
                                            <p:cond delay="400"/>
                                          </p:stCondLst>
                                        </p:cTn>
                                        <p:tgtEl>
                                          <p:spTgt spid="10">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gn="just">
              <a:lnSpc>
                <a:spcPct val="150000"/>
              </a:lnSpc>
            </a:pPr>
            <a:r>
              <a:rPr lang="en-US" altLang="zh-CN" sz="4400" b="1" dirty="0">
                <a:solidFill>
                  <a:srgbClr val="2E4864"/>
                </a:solidFill>
                <a:latin typeface="Arial" panose="020B0604020202020204" pitchFamily="34" charset="0"/>
                <a:cs typeface="Arial" panose="020B0604020202020204" pitchFamily="34" charset="0"/>
              </a:rPr>
              <a:t>Do you agree or disagree with the following statement? With the popularity of the technology that focuses on entertainment, people read fewer books than before. </a:t>
            </a:r>
          </a:p>
        </p:txBody>
      </p:sp>
      <p:sp>
        <p:nvSpPr>
          <p:cNvPr id="9" name="文本框 8"/>
          <p:cNvSpPr txBox="1"/>
          <p:nvPr/>
        </p:nvSpPr>
        <p:spPr>
          <a:xfrm>
            <a:off x="470384" y="729012"/>
            <a:ext cx="8020144" cy="1138773"/>
          </a:xfrm>
          <a:prstGeom prst="rect">
            <a:avLst/>
          </a:prstGeom>
          <a:noFill/>
        </p:spPr>
        <p:txBody>
          <a:bodyPr wrap="none" rtlCol="0">
            <a:spAutoFit/>
          </a:bodyPr>
          <a:lstStyle/>
          <a:p>
            <a:pPr>
              <a:lnSpc>
                <a:spcPct val="150000"/>
              </a:lnSpc>
            </a:pPr>
            <a:r>
              <a:rPr lang="zh-CN"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ECHNOLOGY &amp; SOCIETY</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1471301" y="611429"/>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pic>
        <p:nvPicPr>
          <p:cNvPr id="12" name="图片 11" descr="无标题.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856" y="5721510"/>
            <a:ext cx="16208793" cy="7829874"/>
          </a:xfrm>
          <a:prstGeom prst="rect">
            <a:avLst/>
          </a:prstGeom>
        </p:spPr>
      </p:pic>
    </p:spTree>
    <p:extLst>
      <p:ext uri="{BB962C8B-B14F-4D97-AF65-F5344CB8AC3E}">
        <p14:creationId xmlns:p14="http://schemas.microsoft.com/office/powerpoint/2010/main" val="33614597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feld 30"/>
          <p:cNvSpPr txBox="1"/>
          <p:nvPr/>
        </p:nvSpPr>
        <p:spPr>
          <a:xfrm>
            <a:off x="0" y="597356"/>
            <a:ext cx="20068179" cy="861774"/>
          </a:xfrm>
          <a:prstGeom prst="rect">
            <a:avLst/>
          </a:prstGeom>
          <a:noFill/>
        </p:spPr>
        <p:txBody>
          <a:bodyPr wrap="square" rtlCol="0">
            <a:spAutoFit/>
          </a:bodyPr>
          <a:lstStyle/>
          <a:p>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独立题 提分思路 </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en-US" altLang="zh-CN" sz="5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5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你在哪一级？</a:t>
            </a:r>
            <a:endParaRPr lang="de-DE" sz="5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5" name="Gruppieren 4"/>
          <p:cNvGrpSpPr/>
          <p:nvPr/>
        </p:nvGrpSpPr>
        <p:grpSpPr>
          <a:xfrm>
            <a:off x="1159999" y="2064454"/>
            <a:ext cx="7526446" cy="1345437"/>
            <a:chOff x="4499726" y="4745337"/>
            <a:chExt cx="7387474" cy="1364143"/>
          </a:xfrm>
        </p:grpSpPr>
        <p:sp>
          <p:nvSpPr>
            <p:cNvPr id="68" name="Bogen 67"/>
            <p:cNvSpPr/>
            <p:nvPr/>
          </p:nvSpPr>
          <p:spPr>
            <a:xfrm rot="16200000">
              <a:off x="4499726" y="4745337"/>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2" name="Freeform 166"/>
            <p:cNvSpPr>
              <a:spLocks noChangeArrowheads="1"/>
            </p:cNvSpPr>
            <p:nvPr/>
          </p:nvSpPr>
          <p:spPr bwMode="auto">
            <a:xfrm>
              <a:off x="4949024" y="5160708"/>
              <a:ext cx="465545" cy="533400"/>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4" name="Textfeld 73"/>
            <p:cNvSpPr txBox="1"/>
            <p:nvPr/>
          </p:nvSpPr>
          <p:spPr>
            <a:xfrm>
              <a:off x="6350083" y="4965762"/>
              <a:ext cx="5537117" cy="717728"/>
            </a:xfrm>
            <a:prstGeom prst="rect">
              <a:avLst/>
            </a:prstGeom>
            <a:noFill/>
          </p:spPr>
          <p:txBody>
            <a:bodyPr wrap="square" rtlCol="0">
              <a:spAutoFit/>
            </a:bodyPr>
            <a:lstStyle/>
            <a:p>
              <a:r>
                <a:rPr lang="zh-CN"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0</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15</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6" name="Gruppieren 5"/>
          <p:cNvGrpSpPr/>
          <p:nvPr/>
        </p:nvGrpSpPr>
        <p:grpSpPr>
          <a:xfrm>
            <a:off x="9250606" y="2090906"/>
            <a:ext cx="8141561" cy="1364143"/>
            <a:chOff x="4499726" y="6911789"/>
            <a:chExt cx="8141561" cy="1364143"/>
          </a:xfrm>
        </p:grpSpPr>
        <p:sp>
          <p:nvSpPr>
            <p:cNvPr id="69" name="Bogen 68"/>
            <p:cNvSpPr/>
            <p:nvPr/>
          </p:nvSpPr>
          <p:spPr>
            <a:xfrm rot="16200000">
              <a:off x="4499726" y="6911789"/>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3" name="Freeform 167"/>
            <p:cNvSpPr>
              <a:spLocks noChangeArrowheads="1"/>
            </p:cNvSpPr>
            <p:nvPr/>
          </p:nvSpPr>
          <p:spPr bwMode="auto">
            <a:xfrm>
              <a:off x="4949024" y="7341976"/>
              <a:ext cx="499403" cy="503767"/>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6" name="Textfeld 75"/>
            <p:cNvSpPr txBox="1"/>
            <p:nvPr/>
          </p:nvSpPr>
          <p:spPr>
            <a:xfrm>
              <a:off x="6350083" y="7064977"/>
              <a:ext cx="5537117" cy="707886"/>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15</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20</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7" name="Textfeld 76"/>
            <p:cNvSpPr txBox="1"/>
            <p:nvPr/>
          </p:nvSpPr>
          <p:spPr>
            <a:xfrm>
              <a:off x="6350083" y="7563647"/>
              <a:ext cx="6291204" cy="528350"/>
            </a:xfrm>
            <a:prstGeom prst="rect">
              <a:avLst/>
            </a:prstGeom>
            <a:noFill/>
          </p:spPr>
          <p:txBody>
            <a:bodyPr wrap="square" rtlCol="0">
              <a:spAutoFit/>
            </a:bodyPr>
            <a:lstStyle/>
            <a:p>
              <a:pPr>
                <a:lnSpc>
                  <a:spcPct val="150000"/>
                </a:lnSpc>
              </a:pPr>
              <a:endParaRPr lang="de-DE" sz="20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7" name="Gruppieren 6"/>
          <p:cNvGrpSpPr/>
          <p:nvPr/>
        </p:nvGrpSpPr>
        <p:grpSpPr>
          <a:xfrm>
            <a:off x="16612396" y="2068007"/>
            <a:ext cx="7387474" cy="1364143"/>
            <a:chOff x="4499726" y="9099440"/>
            <a:chExt cx="7387474" cy="1364143"/>
          </a:xfrm>
        </p:grpSpPr>
        <p:sp>
          <p:nvSpPr>
            <p:cNvPr id="70" name="Bogen 69"/>
            <p:cNvSpPr/>
            <p:nvPr/>
          </p:nvSpPr>
          <p:spPr>
            <a:xfrm rot="16200000">
              <a:off x="4499726" y="9099440"/>
              <a:ext cx="1364143" cy="1364143"/>
            </a:xfrm>
            <a:prstGeom prst="arc">
              <a:avLst>
                <a:gd name="adj1" fmla="val 18643259"/>
                <a:gd name="adj2" fmla="val 9180569"/>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1" name="Freeform 66"/>
            <p:cNvSpPr>
              <a:spLocks noChangeArrowheads="1"/>
            </p:cNvSpPr>
            <p:nvPr/>
          </p:nvSpPr>
          <p:spPr bwMode="auto">
            <a:xfrm>
              <a:off x="4904585" y="9504227"/>
              <a:ext cx="554421" cy="554568"/>
            </a:xfrm>
            <a:custGeom>
              <a:avLst/>
              <a:gdLst>
                <a:gd name="T0" fmla="*/ 408 w 462"/>
                <a:gd name="T1" fmla="*/ 54 h 462"/>
                <a:gd name="T2" fmla="*/ 408 w 462"/>
                <a:gd name="T3" fmla="*/ 54 h 462"/>
                <a:gd name="T4" fmla="*/ 292 w 462"/>
                <a:gd name="T5" fmla="*/ 19 h 462"/>
                <a:gd name="T6" fmla="*/ 230 w 462"/>
                <a:gd name="T7" fmla="*/ 80 h 462"/>
                <a:gd name="T8" fmla="*/ 213 w 462"/>
                <a:gd name="T9" fmla="*/ 160 h 462"/>
                <a:gd name="T10" fmla="*/ 8 w 462"/>
                <a:gd name="T11" fmla="*/ 363 h 462"/>
                <a:gd name="T12" fmla="*/ 35 w 462"/>
                <a:gd name="T13" fmla="*/ 426 h 462"/>
                <a:gd name="T14" fmla="*/ 98 w 462"/>
                <a:gd name="T15" fmla="*/ 453 h 462"/>
                <a:gd name="T16" fmla="*/ 301 w 462"/>
                <a:gd name="T17" fmla="*/ 248 h 462"/>
                <a:gd name="T18" fmla="*/ 381 w 462"/>
                <a:gd name="T19" fmla="*/ 231 h 462"/>
                <a:gd name="T20" fmla="*/ 443 w 462"/>
                <a:gd name="T21" fmla="*/ 169 h 462"/>
                <a:gd name="T22" fmla="*/ 408 w 462"/>
                <a:gd name="T23" fmla="*/ 54 h 462"/>
                <a:gd name="T24" fmla="*/ 186 w 462"/>
                <a:gd name="T25" fmla="*/ 257 h 462"/>
                <a:gd name="T26" fmla="*/ 186 w 462"/>
                <a:gd name="T27" fmla="*/ 257 h 462"/>
                <a:gd name="T28" fmla="*/ 195 w 462"/>
                <a:gd name="T29" fmla="*/ 222 h 462"/>
                <a:gd name="T30" fmla="*/ 230 w 462"/>
                <a:gd name="T31" fmla="*/ 213 h 462"/>
                <a:gd name="T32" fmla="*/ 221 w 462"/>
                <a:gd name="T33" fmla="*/ 248 h 462"/>
                <a:gd name="T34" fmla="*/ 186 w 462"/>
                <a:gd name="T35" fmla="*/ 257 h 462"/>
                <a:gd name="T36" fmla="*/ 354 w 462"/>
                <a:gd name="T37" fmla="*/ 116 h 462"/>
                <a:gd name="T38" fmla="*/ 354 w 462"/>
                <a:gd name="T39" fmla="*/ 116 h 462"/>
                <a:gd name="T40" fmla="*/ 310 w 462"/>
                <a:gd name="T41" fmla="*/ 36 h 462"/>
                <a:gd name="T42" fmla="*/ 390 w 462"/>
                <a:gd name="T43" fmla="*/ 72 h 462"/>
                <a:gd name="T44" fmla="*/ 425 w 462"/>
                <a:gd name="T45" fmla="*/ 151 h 462"/>
                <a:gd name="T46" fmla="*/ 354 w 462"/>
                <a:gd name="T4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462">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8" name="Textfeld 77"/>
            <p:cNvSpPr txBox="1"/>
            <p:nvPr/>
          </p:nvSpPr>
          <p:spPr>
            <a:xfrm>
              <a:off x="6350083" y="9235860"/>
              <a:ext cx="5537117" cy="707886"/>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20</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22</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 name="矩形 1"/>
          <p:cNvSpPr/>
          <p:nvPr/>
        </p:nvSpPr>
        <p:spPr>
          <a:xfrm>
            <a:off x="258711" y="3698283"/>
            <a:ext cx="7643739" cy="4542270"/>
          </a:xfrm>
          <a:prstGeom prst="rect">
            <a:avLst/>
          </a:prstGeom>
        </p:spPr>
        <p:txBody>
          <a:bodyPr wrap="square">
            <a:spAutoFit/>
          </a:bodyPr>
          <a:lstStyle/>
          <a:p>
            <a:pPr marL="571500" indent="-571500">
              <a:lnSpc>
                <a:spcPct val="115000"/>
              </a:lnSpc>
              <a:spcAft>
                <a:spcPts val="1000"/>
              </a:spcAft>
              <a:buFont typeface="Arial"/>
              <a:buChar char="•"/>
            </a:pPr>
            <a:r>
              <a:rPr lang="zh-CN" altLang="en-US" sz="3600" dirty="0" smtClean="0">
                <a:ea typeface="宋体"/>
                <a:cs typeface="Times New Roman"/>
              </a:rPr>
              <a:t>答题思路 </a:t>
            </a:r>
            <a:r>
              <a:rPr lang="en-US" altLang="zh-CN" sz="3600" dirty="0" smtClean="0">
                <a:ea typeface="宋体"/>
                <a:cs typeface="Times New Roman"/>
              </a:rPr>
              <a:t>&amp;</a:t>
            </a:r>
            <a:r>
              <a:rPr lang="zh-CN" altLang="en-US" sz="3600" dirty="0" smtClean="0">
                <a:ea typeface="宋体"/>
                <a:cs typeface="Times New Roman"/>
              </a:rPr>
              <a:t> 答题内容</a:t>
            </a:r>
            <a:endParaRPr lang="en-US" altLang="zh-CN" sz="3600" dirty="0" smtClean="0">
              <a:ea typeface="宋体"/>
              <a:cs typeface="Times New Roman"/>
            </a:endParaRPr>
          </a:p>
          <a:p>
            <a:pPr>
              <a:lnSpc>
                <a:spcPct val="115000"/>
              </a:lnSpc>
              <a:spcAft>
                <a:spcPts val="1000"/>
              </a:spcAft>
            </a:pPr>
            <a:r>
              <a:rPr lang="zh-CN" altLang="en-US" sz="3600" dirty="0" smtClean="0">
                <a:ea typeface="宋体"/>
                <a:cs typeface="Times New Roman"/>
              </a:rPr>
              <a:t>       </a:t>
            </a:r>
            <a:r>
              <a:rPr lang="zh-CN" altLang="zh-CN" sz="3600" dirty="0" smtClean="0">
                <a:solidFill>
                  <a:srgbClr val="800000"/>
                </a:solidFill>
                <a:ea typeface="宋体"/>
                <a:cs typeface="Times New Roman"/>
              </a:rPr>
              <a:t>（</a:t>
            </a:r>
            <a:r>
              <a:rPr lang="zh-CN" altLang="en-US" sz="3600" dirty="0" smtClean="0">
                <a:solidFill>
                  <a:srgbClr val="800000"/>
                </a:solidFill>
                <a:ea typeface="宋体"/>
                <a:cs typeface="Times New Roman"/>
              </a:rPr>
              <a:t>先写</a:t>
            </a:r>
            <a:r>
              <a:rPr lang="zh-CN" altLang="zh-CN" sz="3600" dirty="0">
                <a:solidFill>
                  <a:srgbClr val="800000"/>
                </a:solidFill>
                <a:ea typeface="宋体"/>
                <a:cs typeface="Times New Roman"/>
              </a:rPr>
              <a:t>-</a:t>
            </a:r>
            <a:r>
              <a:rPr lang="zh-CN" altLang="en-US" sz="3600" dirty="0" smtClean="0">
                <a:solidFill>
                  <a:srgbClr val="800000"/>
                </a:solidFill>
                <a:ea typeface="宋体"/>
                <a:cs typeface="Times New Roman"/>
              </a:rPr>
              <a:t>复述</a:t>
            </a:r>
            <a:r>
              <a:rPr lang="en-US" altLang="zh-CN" sz="3600" dirty="0" smtClean="0">
                <a:solidFill>
                  <a:srgbClr val="800000"/>
                </a:solidFill>
                <a:ea typeface="宋体"/>
                <a:cs typeface="Times New Roman"/>
              </a:rPr>
              <a:t>-</a:t>
            </a:r>
            <a:r>
              <a:rPr lang="zh-CN" altLang="en-US" sz="3600" dirty="0" smtClean="0">
                <a:solidFill>
                  <a:srgbClr val="800000"/>
                </a:solidFill>
                <a:ea typeface="宋体"/>
                <a:cs typeface="Times New Roman"/>
              </a:rPr>
              <a:t>控时）</a:t>
            </a:r>
            <a:endParaRPr lang="en-US" altLang="zh-CN" sz="3600" dirty="0" smtClean="0">
              <a:solidFill>
                <a:srgbClr val="800000"/>
              </a:solidFill>
              <a:ea typeface="宋体"/>
              <a:cs typeface="Times New Roman"/>
            </a:endParaRPr>
          </a:p>
          <a:p>
            <a:pPr marL="571500" indent="-571500">
              <a:lnSpc>
                <a:spcPct val="115000"/>
              </a:lnSpc>
              <a:spcAft>
                <a:spcPts val="1000"/>
              </a:spcAft>
              <a:buFont typeface="Arial"/>
              <a:buChar char="•"/>
            </a:pPr>
            <a:r>
              <a:rPr lang="zh-CN" altLang="en-US" sz="3600" dirty="0" smtClean="0">
                <a:ea typeface="宋体"/>
                <a:cs typeface="Times New Roman"/>
              </a:rPr>
              <a:t>语法严重缺陷</a:t>
            </a:r>
            <a:endParaRPr lang="en-US" altLang="zh-CN" sz="3600" dirty="0" smtClean="0">
              <a:ea typeface="宋体"/>
              <a:cs typeface="Times New Roman"/>
            </a:endParaRPr>
          </a:p>
          <a:p>
            <a:pPr>
              <a:lnSpc>
                <a:spcPct val="115000"/>
              </a:lnSpc>
              <a:spcAft>
                <a:spcPts val="1000"/>
              </a:spcAft>
            </a:pPr>
            <a:r>
              <a:rPr lang="zh-CN" altLang="en-US" sz="3600" dirty="0" smtClean="0">
                <a:ea typeface="宋体"/>
                <a:cs typeface="Times New Roman"/>
              </a:rPr>
              <a:t>      </a:t>
            </a:r>
            <a:r>
              <a:rPr lang="zh-CN" altLang="zh-CN" sz="3600" dirty="0" smtClean="0">
                <a:solidFill>
                  <a:srgbClr val="800000"/>
                </a:solidFill>
                <a:ea typeface="宋体"/>
                <a:cs typeface="Times New Roman"/>
              </a:rPr>
              <a:t>（</a:t>
            </a:r>
            <a:r>
              <a:rPr lang="en-US" altLang="zh-CN" sz="3600" dirty="0" err="1" smtClean="0">
                <a:solidFill>
                  <a:srgbClr val="800000"/>
                </a:solidFill>
                <a:ea typeface="宋体"/>
                <a:cs typeface="Times New Roman"/>
              </a:rPr>
              <a:t>Grammarly</a:t>
            </a:r>
            <a:r>
              <a:rPr lang="zh-CN" altLang="en-US" sz="3600" dirty="0" smtClean="0">
                <a:solidFill>
                  <a:srgbClr val="800000"/>
                </a:solidFill>
                <a:ea typeface="宋体"/>
                <a:cs typeface="Times New Roman"/>
              </a:rPr>
              <a:t>）</a:t>
            </a:r>
            <a:endParaRPr lang="en-US" altLang="zh-CN" sz="3600" dirty="0" smtClean="0">
              <a:solidFill>
                <a:srgbClr val="800000"/>
              </a:solidFill>
              <a:ea typeface="宋体"/>
              <a:cs typeface="Times New Roman"/>
            </a:endParaRPr>
          </a:p>
          <a:p>
            <a:pPr marL="571500" indent="-571500">
              <a:lnSpc>
                <a:spcPct val="115000"/>
              </a:lnSpc>
              <a:spcAft>
                <a:spcPts val="1000"/>
              </a:spcAft>
              <a:buFont typeface="Arial"/>
              <a:buChar char="•"/>
            </a:pPr>
            <a:r>
              <a:rPr lang="zh-CN" altLang="en-US" sz="3600" dirty="0" smtClean="0">
                <a:ea typeface="宋体"/>
                <a:cs typeface="Times New Roman"/>
              </a:rPr>
              <a:t>发音严重问题</a:t>
            </a:r>
            <a:endParaRPr lang="en-US" altLang="zh-CN" sz="3600" dirty="0" smtClean="0">
              <a:ea typeface="宋体"/>
              <a:cs typeface="Times New Roman"/>
            </a:endParaRPr>
          </a:p>
          <a:p>
            <a:pPr>
              <a:lnSpc>
                <a:spcPct val="115000"/>
              </a:lnSpc>
              <a:spcAft>
                <a:spcPts val="1000"/>
              </a:spcAft>
            </a:pPr>
            <a:r>
              <a:rPr lang="zh-CN" altLang="zh-CN" sz="3600" dirty="0">
                <a:ea typeface="宋体"/>
                <a:cs typeface="Times New Roman"/>
              </a:rPr>
              <a:t> </a:t>
            </a:r>
            <a:r>
              <a:rPr lang="zh-CN" altLang="en-US" sz="3600" dirty="0" smtClean="0">
                <a:ea typeface="宋体"/>
                <a:cs typeface="Times New Roman"/>
              </a:rPr>
              <a:t>    </a:t>
            </a:r>
            <a:r>
              <a:rPr lang="zh-CN" altLang="en-US" sz="3600" dirty="0" smtClean="0">
                <a:solidFill>
                  <a:srgbClr val="800000"/>
                </a:solidFill>
                <a:ea typeface="宋体"/>
                <a:cs typeface="Times New Roman"/>
              </a:rPr>
              <a:t>（纠音）</a:t>
            </a:r>
            <a:endParaRPr lang="en-US" altLang="zh-CN" sz="3600" dirty="0" smtClean="0">
              <a:solidFill>
                <a:srgbClr val="800000"/>
              </a:solidFill>
              <a:ea typeface="宋体"/>
              <a:cs typeface="Times New Roman"/>
            </a:endParaRPr>
          </a:p>
        </p:txBody>
      </p:sp>
      <p:sp>
        <p:nvSpPr>
          <p:cNvPr id="3" name="矩形 2"/>
          <p:cNvSpPr/>
          <p:nvPr/>
        </p:nvSpPr>
        <p:spPr>
          <a:xfrm>
            <a:off x="9716370" y="3844723"/>
            <a:ext cx="6794108" cy="1480918"/>
          </a:xfrm>
          <a:prstGeom prst="rect">
            <a:avLst/>
          </a:prstGeom>
        </p:spPr>
        <p:txBody>
          <a:bodyPr wrap="square">
            <a:spAutoFit/>
          </a:bodyPr>
          <a:lstStyle/>
          <a:p>
            <a:pPr marL="571500" indent="-571500">
              <a:lnSpc>
                <a:spcPct val="115000"/>
              </a:lnSpc>
              <a:spcAft>
                <a:spcPts val="1000"/>
              </a:spcAft>
              <a:buFont typeface="Arial"/>
              <a:buChar char="•"/>
            </a:pPr>
            <a:r>
              <a:rPr lang="zh-CN" altLang="en-US" sz="3600" dirty="0" smtClean="0">
                <a:ea typeface="宋体"/>
                <a:cs typeface="Times New Roman"/>
              </a:rPr>
              <a:t>发音准确性</a:t>
            </a:r>
            <a:endParaRPr lang="en-US" altLang="zh-CN" sz="3600" dirty="0" smtClean="0">
              <a:ea typeface="宋体"/>
              <a:cs typeface="Times New Roman"/>
            </a:endParaRPr>
          </a:p>
          <a:p>
            <a:pPr>
              <a:lnSpc>
                <a:spcPct val="115000"/>
              </a:lnSpc>
              <a:spcAft>
                <a:spcPts val="1000"/>
              </a:spcAft>
            </a:pPr>
            <a:r>
              <a:rPr lang="zh-CN" altLang="zh-CN" sz="3600" dirty="0">
                <a:solidFill>
                  <a:srgbClr val="800000"/>
                </a:solidFill>
                <a:ea typeface="宋体"/>
                <a:cs typeface="Times New Roman"/>
              </a:rPr>
              <a:t> </a:t>
            </a:r>
            <a:r>
              <a:rPr lang="zh-CN" altLang="en-US" sz="3600" dirty="0" smtClean="0">
                <a:solidFill>
                  <a:srgbClr val="800000"/>
                </a:solidFill>
                <a:ea typeface="宋体"/>
                <a:cs typeface="Times New Roman"/>
              </a:rPr>
              <a:t>      （纠音）</a:t>
            </a:r>
            <a:endParaRPr lang="en-US" altLang="zh-CN" sz="3600" dirty="0">
              <a:solidFill>
                <a:srgbClr val="800000"/>
              </a:solidFill>
              <a:ea typeface="宋体"/>
              <a:cs typeface="Times New Roman"/>
            </a:endParaRPr>
          </a:p>
        </p:txBody>
      </p:sp>
      <p:sp>
        <p:nvSpPr>
          <p:cNvPr id="4" name="矩形 3"/>
          <p:cNvSpPr/>
          <p:nvPr/>
        </p:nvSpPr>
        <p:spPr>
          <a:xfrm>
            <a:off x="16816228" y="3674765"/>
            <a:ext cx="6632414" cy="1480918"/>
          </a:xfrm>
          <a:prstGeom prst="rect">
            <a:avLst/>
          </a:prstGeom>
        </p:spPr>
        <p:txBody>
          <a:bodyPr wrap="square">
            <a:spAutoFit/>
          </a:bodyPr>
          <a:lstStyle/>
          <a:p>
            <a:pPr marL="571500" indent="-571500">
              <a:lnSpc>
                <a:spcPct val="115000"/>
              </a:lnSpc>
              <a:spcAft>
                <a:spcPts val="1000"/>
              </a:spcAft>
              <a:buFont typeface="Arial"/>
              <a:buChar char="•"/>
            </a:pPr>
            <a:r>
              <a:rPr lang="zh-CN" altLang="en-US" sz="3600" dirty="0" smtClean="0">
                <a:ea typeface="宋体"/>
                <a:cs typeface="Times New Roman"/>
              </a:rPr>
              <a:t>表达</a:t>
            </a:r>
            <a:r>
              <a:rPr lang="en-US" altLang="zh-CN" sz="3600" dirty="0" smtClean="0">
                <a:ea typeface="宋体"/>
                <a:cs typeface="Times New Roman"/>
              </a:rPr>
              <a:t>&amp;</a:t>
            </a:r>
            <a:r>
              <a:rPr lang="zh-CN" altLang="en-US" sz="3600" dirty="0" smtClean="0">
                <a:ea typeface="宋体"/>
                <a:cs typeface="Times New Roman"/>
              </a:rPr>
              <a:t>内容 连贯性</a:t>
            </a:r>
            <a:endParaRPr lang="en-US" altLang="zh-CN" sz="3600" dirty="0" smtClean="0">
              <a:ea typeface="宋体"/>
              <a:cs typeface="Times New Roman"/>
            </a:endParaRPr>
          </a:p>
          <a:p>
            <a:pPr>
              <a:lnSpc>
                <a:spcPct val="115000"/>
              </a:lnSpc>
              <a:spcAft>
                <a:spcPts val="1000"/>
              </a:spcAft>
            </a:pPr>
            <a:r>
              <a:rPr lang="zh-CN" altLang="en-US" sz="3600" dirty="0">
                <a:solidFill>
                  <a:srgbClr val="800000"/>
                </a:solidFill>
                <a:ea typeface="宋体"/>
                <a:cs typeface="Times New Roman"/>
              </a:rPr>
              <a:t> </a:t>
            </a:r>
            <a:r>
              <a:rPr lang="zh-CN" altLang="en-US" sz="3600" dirty="0" smtClean="0">
                <a:solidFill>
                  <a:srgbClr val="800000"/>
                </a:solidFill>
                <a:ea typeface="宋体"/>
                <a:cs typeface="Times New Roman"/>
              </a:rPr>
              <a:t>    （万用句型</a:t>
            </a:r>
            <a:r>
              <a:rPr lang="en-US" altLang="zh-CN" sz="3600" dirty="0" smtClean="0">
                <a:solidFill>
                  <a:srgbClr val="800000"/>
                </a:solidFill>
                <a:ea typeface="宋体"/>
                <a:cs typeface="Times New Roman"/>
              </a:rPr>
              <a:t>&amp;</a:t>
            </a:r>
            <a:r>
              <a:rPr lang="zh-CN" altLang="en-US" sz="3600" dirty="0" smtClean="0">
                <a:solidFill>
                  <a:srgbClr val="800000"/>
                </a:solidFill>
                <a:ea typeface="宋体"/>
                <a:cs typeface="Times New Roman"/>
              </a:rPr>
              <a:t>词汇）</a:t>
            </a:r>
            <a:endParaRPr lang="en-US" altLang="zh-CN" sz="3600" dirty="0">
              <a:solidFill>
                <a:srgbClr val="800000"/>
              </a:solidFill>
              <a:ea typeface="宋体"/>
              <a:cs typeface="Times New Roman"/>
            </a:endParaRPr>
          </a:p>
        </p:txBody>
      </p:sp>
      <p:pic>
        <p:nvPicPr>
          <p:cNvPr id="8" name="图片 7" descr="grammar.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817" y="5432312"/>
            <a:ext cx="15734230" cy="8518853"/>
          </a:xfrm>
          <a:prstGeom prst="rect">
            <a:avLst/>
          </a:prstGeom>
        </p:spPr>
      </p:pic>
    </p:spTree>
    <p:extLst>
      <p:ext uri="{BB962C8B-B14F-4D97-AF65-F5344CB8AC3E}">
        <p14:creationId xmlns:p14="http://schemas.microsoft.com/office/powerpoint/2010/main" val="29925047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dissolv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 calcmode="lin" valueType="num">
                                      <p:cBhvr additive="base">
                                        <p:cTn id="30"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dissolve">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dissolve">
                                      <p:cBhvr>
                                        <p:cTn id="41" dur="500"/>
                                        <p:tgtEl>
                                          <p:spTgt spid="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 calcmode="lin" valueType="num">
                                      <p:cBhvr additive="base">
                                        <p:cTn id="46"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47" dur="500"/>
                                        <p:tgtEl>
                                          <p:spTgt spid="2">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p:tgtEl>
                                          <p:spTgt spid="8"/>
                                        </p:tgtEl>
                                        <p:attrNameLst>
                                          <p:attrName>ppt_y</p:attrName>
                                        </p:attrNameLst>
                                      </p:cBhvr>
                                      <p:tavLst>
                                        <p:tav tm="0">
                                          <p:val>
                                            <p:strVal val="#ppt_y+#ppt_h*1.125000"/>
                                          </p:val>
                                        </p:tav>
                                        <p:tav tm="100000">
                                          <p:val>
                                            <p:strVal val="#ppt_y"/>
                                          </p:val>
                                        </p:tav>
                                      </p:tavLst>
                                    </p:anim>
                                    <p:animEffect transition="in" filter="wipe(up)">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4" end="4"/>
                                            </p:txEl>
                                          </p:spTgt>
                                        </p:tgtEl>
                                        <p:attrNameLst>
                                          <p:attrName>style.visibility</p:attrName>
                                        </p:attrNameLst>
                                      </p:cBhvr>
                                      <p:to>
                                        <p:strVal val="visible"/>
                                      </p:to>
                                    </p:set>
                                    <p:animEffect transition="in" filter="dissolve">
                                      <p:cBhvr>
                                        <p:cTn id="58" dur="500"/>
                                        <p:tgtEl>
                                          <p:spTgt spid="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0" end="0"/>
                                            </p:txEl>
                                          </p:spTgt>
                                        </p:tgtEl>
                                        <p:attrNameLst>
                                          <p:attrName>style.visibility</p:attrName>
                                        </p:attrNameLst>
                                      </p:cBhvr>
                                      <p:to>
                                        <p:strVal val="visible"/>
                                      </p:to>
                                    </p:set>
                                    <p:animEffect transition="in" filter="blinds(horizontal)">
                                      <p:cBhvr>
                                        <p:cTn id="67" dur="500"/>
                                        <p:tgtEl>
                                          <p:spTgt spid="3">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nodeType="clickEffect">
                                  <p:stCondLst>
                                    <p:cond delay="0"/>
                                  </p:stCondLst>
                                  <p:childTnLst>
                                    <p:set>
                                      <p:cBhvr>
                                        <p:cTn id="71" dur="1" fill="hold">
                                          <p:stCondLst>
                                            <p:cond delay="0"/>
                                          </p:stCondLst>
                                        </p:cTn>
                                        <p:tgtEl>
                                          <p:spTgt spid="3">
                                            <p:txEl>
                                              <p:pRg st="1" end="1"/>
                                            </p:txEl>
                                          </p:spTgt>
                                        </p:tgtEl>
                                        <p:attrNameLst>
                                          <p:attrName>style.visibility</p:attrName>
                                        </p:attrNameLst>
                                      </p:cBhvr>
                                      <p:to>
                                        <p:strVal val="visible"/>
                                      </p:to>
                                    </p:set>
                                    <p:anim calcmode="lin" valueType="num">
                                      <p:cBhvr additive="base">
                                        <p:cTn id="7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73" dur="500"/>
                                        <p:tgtEl>
                                          <p:spTgt spid="3">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5" presetClass="entr" presetSubtype="10" fill="hold" nodeType="clickEffect">
                                  <p:stCondLst>
                                    <p:cond delay="0"/>
                                  </p:stCondLst>
                                  <p:childTnLst>
                                    <p:set>
                                      <p:cBhvr>
                                        <p:cTn id="77" dur="1" fill="hold">
                                          <p:stCondLst>
                                            <p:cond delay="0"/>
                                          </p:stCondLst>
                                        </p:cTn>
                                        <p:tgtEl>
                                          <p:spTgt spid="4">
                                            <p:txEl>
                                              <p:pRg st="0" end="0"/>
                                            </p:txEl>
                                          </p:spTgt>
                                        </p:tgtEl>
                                        <p:attrNameLst>
                                          <p:attrName>style.visibility</p:attrName>
                                        </p:attrNameLst>
                                      </p:cBhvr>
                                      <p:to>
                                        <p:strVal val="visible"/>
                                      </p:to>
                                    </p:set>
                                    <p:animEffect transition="in" filter="checkerboard(across)">
                                      <p:cBhvr>
                                        <p:cTn id="78" dur="500"/>
                                        <p:tgtEl>
                                          <p:spTgt spid="4">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nodeType="clickEffect">
                                  <p:stCondLst>
                                    <p:cond delay="0"/>
                                  </p:stCondLst>
                                  <p:childTnLst>
                                    <p:set>
                                      <p:cBhvr>
                                        <p:cTn id="82" dur="1" fill="hold">
                                          <p:stCondLst>
                                            <p:cond delay="0"/>
                                          </p:stCondLst>
                                        </p:cTn>
                                        <p:tgtEl>
                                          <p:spTgt spid="4">
                                            <p:txEl>
                                              <p:pRg st="1" end="1"/>
                                            </p:txEl>
                                          </p:spTgt>
                                        </p:tgtEl>
                                        <p:attrNameLst>
                                          <p:attrName>style.visibility</p:attrName>
                                        </p:attrNameLst>
                                      </p:cBhvr>
                                      <p:to>
                                        <p:strVal val="visible"/>
                                      </p:to>
                                    </p:set>
                                    <p:anim calcmode="lin" valueType="num">
                                      <p:cBhvr additive="base">
                                        <p:cTn id="8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8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1786"/>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103" name="组合 102"/>
          <p:cNvGrpSpPr/>
          <p:nvPr/>
        </p:nvGrpSpPr>
        <p:grpSpPr>
          <a:xfrm>
            <a:off x="-6812517" y="1834489"/>
            <a:ext cx="20201480" cy="17175226"/>
            <a:chOff x="1638301" y="681038"/>
            <a:chExt cx="6464300" cy="5495925"/>
          </a:xfrm>
        </p:grpSpPr>
        <p:sp>
          <p:nvSpPr>
            <p:cNvPr id="104"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5"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6"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7"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8"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9"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0"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1"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2"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3"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4"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5"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6"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7"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8"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9"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0"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1"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2"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3"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4"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5"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6"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7"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8"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9"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0"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1"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2"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3"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4"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5"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6"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37" name="组合 136"/>
          <p:cNvGrpSpPr/>
          <p:nvPr/>
        </p:nvGrpSpPr>
        <p:grpSpPr>
          <a:xfrm>
            <a:off x="-7428749" y="8678140"/>
            <a:ext cx="15470868" cy="10489304"/>
            <a:chOff x="-287338" y="3659188"/>
            <a:chExt cx="4994276" cy="3386137"/>
          </a:xfrm>
          <a:solidFill>
            <a:srgbClr val="FFFFFF">
              <a:alpha val="30196"/>
            </a:srgbClr>
          </a:solidFill>
        </p:grpSpPr>
        <p:sp>
          <p:nvSpPr>
            <p:cNvPr id="138"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9"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0"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1"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2"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3"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4"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5"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6"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7"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8"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9"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0"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1"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2"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3"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4"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5"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6"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7"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8"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9"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0"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1"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2"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3"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4"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5"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6" name="Oval 33"/>
            <p:cNvSpPr>
              <a:spLocks noChangeArrowheads="1"/>
            </p:cNvSpPr>
            <p:nvPr/>
          </p:nvSpPr>
          <p:spPr bwMode="auto">
            <a:xfrm>
              <a:off x="2260600" y="3868738"/>
              <a:ext cx="104775" cy="104566"/>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7"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8"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9"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0"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1"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2"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3"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4"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5"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6"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7"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78" name="组合 177"/>
          <p:cNvGrpSpPr/>
          <p:nvPr/>
        </p:nvGrpSpPr>
        <p:grpSpPr>
          <a:xfrm flipH="1" flipV="1">
            <a:off x="15348067" y="-4859358"/>
            <a:ext cx="15470868" cy="10489304"/>
            <a:chOff x="-287338" y="3659188"/>
            <a:chExt cx="4994276" cy="3386137"/>
          </a:xfrm>
          <a:solidFill>
            <a:srgbClr val="FFFFFF">
              <a:alpha val="30196"/>
            </a:srgbClr>
          </a:solidFill>
        </p:grpSpPr>
        <p:sp>
          <p:nvSpPr>
            <p:cNvPr id="179"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0"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1"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2"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3"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4"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5"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6"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7"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8"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89"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0"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1"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2"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3"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4"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5"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6"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7"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8"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99"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0"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1"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2"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3"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4"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5"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6"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7" name="Oval 33"/>
            <p:cNvSpPr>
              <a:spLocks noChangeArrowheads="1"/>
            </p:cNvSpPr>
            <p:nvPr/>
          </p:nvSpPr>
          <p:spPr bwMode="auto">
            <a:xfrm>
              <a:off x="2260600" y="3868738"/>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8"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09"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0"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1"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2"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3"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4"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5"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6"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7"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18"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219" name="组合 218"/>
          <p:cNvGrpSpPr/>
          <p:nvPr/>
        </p:nvGrpSpPr>
        <p:grpSpPr>
          <a:xfrm flipH="1" flipV="1">
            <a:off x="9872095" y="-4769511"/>
            <a:ext cx="20201480" cy="17175226"/>
            <a:chOff x="1638301" y="681038"/>
            <a:chExt cx="6464300" cy="5495925"/>
          </a:xfrm>
        </p:grpSpPr>
        <p:sp>
          <p:nvSpPr>
            <p:cNvPr id="220"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1"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2"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3"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4"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5"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6"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7"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8"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29"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0"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1"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2"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3"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4"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5"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6"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7"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8"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39"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0"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1"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2"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3"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4"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5"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6"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7"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8"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49"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50"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51"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52"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54" name="文本框 253"/>
          <p:cNvSpPr txBox="1"/>
          <p:nvPr/>
        </p:nvSpPr>
        <p:spPr>
          <a:xfrm>
            <a:off x="10118153" y="6061587"/>
            <a:ext cx="4903908" cy="1569660"/>
          </a:xfrm>
          <a:prstGeom prst="rect">
            <a:avLst/>
          </a:prstGeom>
          <a:noFill/>
        </p:spPr>
        <p:txBody>
          <a:bodyPr wrap="non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r>
              <a:rPr lang="en-US" altLang="zh-CN"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THANKS</a:t>
            </a:r>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84" name="Rectangle 25"/>
          <p:cNvSpPr/>
          <p:nvPr/>
        </p:nvSpPr>
        <p:spPr>
          <a:xfrm>
            <a:off x="8399145" y="7680960"/>
            <a:ext cx="8209280"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endParaRPr>
          </a:p>
        </p:txBody>
      </p:sp>
    </p:spTree>
    <p:extLst>
      <p:ext uri="{BB962C8B-B14F-4D97-AF65-F5344CB8AC3E}">
        <p14:creationId xmlns:p14="http://schemas.microsoft.com/office/powerpoint/2010/main" val="16768782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feld 30"/>
          <p:cNvSpPr txBox="1"/>
          <p:nvPr/>
        </p:nvSpPr>
        <p:spPr>
          <a:xfrm>
            <a:off x="-1887838" y="526808"/>
            <a:ext cx="9873167" cy="861774"/>
          </a:xfrm>
          <a:prstGeom prst="rect">
            <a:avLst/>
          </a:prstGeom>
          <a:noFill/>
        </p:spPr>
        <p:txBody>
          <a:bodyPr wrap="square" rtlCol="0">
            <a:spAutoFit/>
          </a:bodyPr>
          <a:lstStyle/>
          <a:p>
            <a:pPr algn="ct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评分标准   </a:t>
            </a:r>
            <a:r>
              <a:rPr lang="en-US" altLang="zh-CN" sz="50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2</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Limited</a:t>
            </a:r>
            <a:endParaRPr lang="de-DE" sz="50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5" name="Gruppieren 4"/>
          <p:cNvGrpSpPr/>
          <p:nvPr/>
        </p:nvGrpSpPr>
        <p:grpSpPr>
          <a:xfrm>
            <a:off x="1277595" y="3428411"/>
            <a:ext cx="7526446" cy="1345437"/>
            <a:chOff x="4499726" y="4745337"/>
            <a:chExt cx="7387474" cy="1364143"/>
          </a:xfrm>
        </p:grpSpPr>
        <p:sp>
          <p:nvSpPr>
            <p:cNvPr id="68" name="Bogen 67"/>
            <p:cNvSpPr/>
            <p:nvPr/>
          </p:nvSpPr>
          <p:spPr>
            <a:xfrm rot="16200000">
              <a:off x="4499726" y="4745337"/>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2" name="Freeform 166"/>
            <p:cNvSpPr>
              <a:spLocks noChangeArrowheads="1"/>
            </p:cNvSpPr>
            <p:nvPr/>
          </p:nvSpPr>
          <p:spPr bwMode="auto">
            <a:xfrm>
              <a:off x="4949024" y="5160708"/>
              <a:ext cx="465545" cy="533400"/>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4" name="Textfeld 73"/>
            <p:cNvSpPr txBox="1"/>
            <p:nvPr/>
          </p:nvSpPr>
          <p:spPr>
            <a:xfrm>
              <a:off x="6350083" y="4965762"/>
              <a:ext cx="5537117" cy="717728"/>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Delivery</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6" name="Gruppieren 5"/>
          <p:cNvGrpSpPr/>
          <p:nvPr/>
        </p:nvGrpSpPr>
        <p:grpSpPr>
          <a:xfrm>
            <a:off x="8474471" y="3384313"/>
            <a:ext cx="8141561" cy="1364143"/>
            <a:chOff x="4499726" y="6911789"/>
            <a:chExt cx="8141561" cy="1364143"/>
          </a:xfrm>
        </p:grpSpPr>
        <p:sp>
          <p:nvSpPr>
            <p:cNvPr id="69" name="Bogen 68"/>
            <p:cNvSpPr/>
            <p:nvPr/>
          </p:nvSpPr>
          <p:spPr>
            <a:xfrm rot="16200000">
              <a:off x="4499726" y="6911789"/>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3" name="Freeform 167"/>
            <p:cNvSpPr>
              <a:spLocks noChangeArrowheads="1"/>
            </p:cNvSpPr>
            <p:nvPr/>
          </p:nvSpPr>
          <p:spPr bwMode="auto">
            <a:xfrm>
              <a:off x="4949024" y="7341976"/>
              <a:ext cx="499403" cy="503767"/>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6" name="Textfeld 75"/>
            <p:cNvSpPr txBox="1"/>
            <p:nvPr/>
          </p:nvSpPr>
          <p:spPr>
            <a:xfrm>
              <a:off x="6350083" y="7064977"/>
              <a:ext cx="5537117" cy="707886"/>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Language</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Use</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7" name="Textfeld 76"/>
            <p:cNvSpPr txBox="1"/>
            <p:nvPr/>
          </p:nvSpPr>
          <p:spPr>
            <a:xfrm>
              <a:off x="6350083" y="7563647"/>
              <a:ext cx="6291204" cy="528350"/>
            </a:xfrm>
            <a:prstGeom prst="rect">
              <a:avLst/>
            </a:prstGeom>
            <a:noFill/>
          </p:spPr>
          <p:txBody>
            <a:bodyPr wrap="square" rtlCol="0">
              <a:spAutoFit/>
            </a:bodyPr>
            <a:lstStyle/>
            <a:p>
              <a:pPr>
                <a:lnSpc>
                  <a:spcPct val="150000"/>
                </a:lnSpc>
              </a:pPr>
              <a:endParaRPr lang="de-DE" sz="20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7" name="Gruppieren 6"/>
          <p:cNvGrpSpPr/>
          <p:nvPr/>
        </p:nvGrpSpPr>
        <p:grpSpPr>
          <a:xfrm>
            <a:off x="16729992" y="3384930"/>
            <a:ext cx="7387474" cy="1364143"/>
            <a:chOff x="4499726" y="9099440"/>
            <a:chExt cx="7387474" cy="1364143"/>
          </a:xfrm>
        </p:grpSpPr>
        <p:sp>
          <p:nvSpPr>
            <p:cNvPr id="70" name="Bogen 69"/>
            <p:cNvSpPr/>
            <p:nvPr/>
          </p:nvSpPr>
          <p:spPr>
            <a:xfrm rot="16200000">
              <a:off x="4499726" y="9099440"/>
              <a:ext cx="1364143" cy="1364143"/>
            </a:xfrm>
            <a:prstGeom prst="arc">
              <a:avLst>
                <a:gd name="adj1" fmla="val 18643259"/>
                <a:gd name="adj2" fmla="val 9180569"/>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1" name="Freeform 66"/>
            <p:cNvSpPr>
              <a:spLocks noChangeArrowheads="1"/>
            </p:cNvSpPr>
            <p:nvPr/>
          </p:nvSpPr>
          <p:spPr bwMode="auto">
            <a:xfrm>
              <a:off x="4904585" y="9504227"/>
              <a:ext cx="554421" cy="554568"/>
            </a:xfrm>
            <a:custGeom>
              <a:avLst/>
              <a:gdLst>
                <a:gd name="T0" fmla="*/ 408 w 462"/>
                <a:gd name="T1" fmla="*/ 54 h 462"/>
                <a:gd name="T2" fmla="*/ 408 w 462"/>
                <a:gd name="T3" fmla="*/ 54 h 462"/>
                <a:gd name="T4" fmla="*/ 292 w 462"/>
                <a:gd name="T5" fmla="*/ 19 h 462"/>
                <a:gd name="T6" fmla="*/ 230 w 462"/>
                <a:gd name="T7" fmla="*/ 80 h 462"/>
                <a:gd name="T8" fmla="*/ 213 w 462"/>
                <a:gd name="T9" fmla="*/ 160 h 462"/>
                <a:gd name="T10" fmla="*/ 8 w 462"/>
                <a:gd name="T11" fmla="*/ 363 h 462"/>
                <a:gd name="T12" fmla="*/ 35 w 462"/>
                <a:gd name="T13" fmla="*/ 426 h 462"/>
                <a:gd name="T14" fmla="*/ 98 w 462"/>
                <a:gd name="T15" fmla="*/ 453 h 462"/>
                <a:gd name="T16" fmla="*/ 301 w 462"/>
                <a:gd name="T17" fmla="*/ 248 h 462"/>
                <a:gd name="T18" fmla="*/ 381 w 462"/>
                <a:gd name="T19" fmla="*/ 231 h 462"/>
                <a:gd name="T20" fmla="*/ 443 w 462"/>
                <a:gd name="T21" fmla="*/ 169 h 462"/>
                <a:gd name="T22" fmla="*/ 408 w 462"/>
                <a:gd name="T23" fmla="*/ 54 h 462"/>
                <a:gd name="T24" fmla="*/ 186 w 462"/>
                <a:gd name="T25" fmla="*/ 257 h 462"/>
                <a:gd name="T26" fmla="*/ 186 w 462"/>
                <a:gd name="T27" fmla="*/ 257 h 462"/>
                <a:gd name="T28" fmla="*/ 195 w 462"/>
                <a:gd name="T29" fmla="*/ 222 h 462"/>
                <a:gd name="T30" fmla="*/ 230 w 462"/>
                <a:gd name="T31" fmla="*/ 213 h 462"/>
                <a:gd name="T32" fmla="*/ 221 w 462"/>
                <a:gd name="T33" fmla="*/ 248 h 462"/>
                <a:gd name="T34" fmla="*/ 186 w 462"/>
                <a:gd name="T35" fmla="*/ 257 h 462"/>
                <a:gd name="T36" fmla="*/ 354 w 462"/>
                <a:gd name="T37" fmla="*/ 116 h 462"/>
                <a:gd name="T38" fmla="*/ 354 w 462"/>
                <a:gd name="T39" fmla="*/ 116 h 462"/>
                <a:gd name="T40" fmla="*/ 310 w 462"/>
                <a:gd name="T41" fmla="*/ 36 h 462"/>
                <a:gd name="T42" fmla="*/ 390 w 462"/>
                <a:gd name="T43" fmla="*/ 72 h 462"/>
                <a:gd name="T44" fmla="*/ 425 w 462"/>
                <a:gd name="T45" fmla="*/ 151 h 462"/>
                <a:gd name="T46" fmla="*/ 354 w 462"/>
                <a:gd name="T4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462">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8" name="Textfeld 77"/>
            <p:cNvSpPr txBox="1"/>
            <p:nvPr/>
          </p:nvSpPr>
          <p:spPr>
            <a:xfrm>
              <a:off x="6350083" y="9235860"/>
              <a:ext cx="5537117" cy="707886"/>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Topic</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Development</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 name="矩形 1"/>
          <p:cNvSpPr/>
          <p:nvPr/>
        </p:nvSpPr>
        <p:spPr>
          <a:xfrm>
            <a:off x="823173" y="5532571"/>
            <a:ext cx="6561856" cy="3901068"/>
          </a:xfrm>
          <a:prstGeom prst="rect">
            <a:avLst/>
          </a:prstGeom>
        </p:spPr>
        <p:txBody>
          <a:bodyPr wrap="square">
            <a:spAutoFit/>
          </a:bodyPr>
          <a:lstStyle/>
          <a:p>
            <a:pPr>
              <a:lnSpc>
                <a:spcPct val="115000"/>
              </a:lnSpc>
              <a:spcAft>
                <a:spcPts val="1000"/>
              </a:spcAft>
            </a:pPr>
            <a:r>
              <a:rPr lang="en-US" altLang="zh-CN" sz="3600" dirty="0"/>
              <a:t>Speech is </a:t>
            </a:r>
            <a:r>
              <a:rPr lang="en-US" altLang="zh-CN" sz="3600" dirty="0">
                <a:solidFill>
                  <a:srgbClr val="800000"/>
                </a:solidFill>
              </a:rPr>
              <a:t>basically intelligible</a:t>
            </a:r>
            <a:r>
              <a:rPr lang="en-US" altLang="zh-CN" sz="3600" dirty="0"/>
              <a:t>, though listener effort is needed because of </a:t>
            </a:r>
            <a:r>
              <a:rPr lang="en-US" altLang="zh-CN" sz="3600" dirty="0">
                <a:solidFill>
                  <a:srgbClr val="800000"/>
                </a:solidFill>
              </a:rPr>
              <a:t>unclear articulation, awkward intonation, or choppy rhythm/pace</a:t>
            </a:r>
            <a:r>
              <a:rPr lang="en-US" altLang="zh-CN" sz="3600" dirty="0"/>
              <a:t>; meaning may be obscured in places.</a:t>
            </a:r>
            <a:endParaRPr lang="en-US" altLang="zh-CN" sz="3600" dirty="0">
              <a:ea typeface="宋体"/>
              <a:cs typeface="Times New Roman"/>
            </a:endParaRPr>
          </a:p>
        </p:txBody>
      </p:sp>
      <p:sp>
        <p:nvSpPr>
          <p:cNvPr id="3" name="矩形 2"/>
          <p:cNvSpPr/>
          <p:nvPr/>
        </p:nvSpPr>
        <p:spPr>
          <a:xfrm>
            <a:off x="8584508" y="5443846"/>
            <a:ext cx="7996527" cy="7086556"/>
          </a:xfrm>
          <a:prstGeom prst="rect">
            <a:avLst/>
          </a:prstGeom>
        </p:spPr>
        <p:txBody>
          <a:bodyPr wrap="square">
            <a:spAutoFit/>
          </a:bodyPr>
          <a:lstStyle/>
          <a:p>
            <a:pPr>
              <a:lnSpc>
                <a:spcPct val="115000"/>
              </a:lnSpc>
              <a:spcAft>
                <a:spcPts val="1000"/>
              </a:spcAft>
            </a:pPr>
            <a:r>
              <a:rPr lang="en-US" altLang="zh-CN" sz="3600" dirty="0"/>
              <a:t>The response demonstrates </a:t>
            </a:r>
            <a:r>
              <a:rPr lang="en-US" altLang="zh-CN" sz="3600" dirty="0">
                <a:solidFill>
                  <a:srgbClr val="800000"/>
                </a:solidFill>
              </a:rPr>
              <a:t>limited range and control of grammar and vocabulary</a:t>
            </a:r>
            <a:r>
              <a:rPr lang="en-US" altLang="zh-CN" sz="3600" dirty="0"/>
              <a:t>. These limitations often prevent full expression of ideas. For the most part, </a:t>
            </a:r>
            <a:r>
              <a:rPr lang="en-US" altLang="zh-CN" sz="3600" dirty="0">
                <a:solidFill>
                  <a:srgbClr val="800000"/>
                </a:solidFill>
              </a:rPr>
              <a:t>only basic sentence structures are used successfully and spoken with fluidity</a:t>
            </a:r>
            <a:r>
              <a:rPr lang="en-US" altLang="zh-CN" sz="3600" dirty="0"/>
              <a:t>. Structures and vocabulary may express mainly simple (short) and/or general propositions, with simple or unclear connections made among them (serial listing, conjunction, juxtaposition).</a:t>
            </a:r>
            <a:endParaRPr lang="en-US" altLang="zh-CN" sz="3600" dirty="0">
              <a:ea typeface="宋体"/>
              <a:cs typeface="Times New Roman"/>
            </a:endParaRPr>
          </a:p>
        </p:txBody>
      </p:sp>
      <p:sp>
        <p:nvSpPr>
          <p:cNvPr id="4" name="矩形 3"/>
          <p:cNvSpPr/>
          <p:nvPr/>
        </p:nvSpPr>
        <p:spPr>
          <a:xfrm>
            <a:off x="17545323" y="5438503"/>
            <a:ext cx="6632414" cy="6449459"/>
          </a:xfrm>
          <a:prstGeom prst="rect">
            <a:avLst/>
          </a:prstGeom>
        </p:spPr>
        <p:txBody>
          <a:bodyPr wrap="square">
            <a:spAutoFit/>
          </a:bodyPr>
          <a:lstStyle/>
          <a:p>
            <a:pPr>
              <a:lnSpc>
                <a:spcPct val="115000"/>
              </a:lnSpc>
              <a:spcAft>
                <a:spcPts val="1000"/>
              </a:spcAft>
            </a:pPr>
            <a:r>
              <a:rPr lang="en-US" altLang="zh-CN" sz="3600" dirty="0"/>
              <a:t>The response is connected to the task, though the </a:t>
            </a:r>
            <a:r>
              <a:rPr lang="en-US" altLang="zh-CN" sz="3600" dirty="0">
                <a:solidFill>
                  <a:srgbClr val="800000"/>
                </a:solidFill>
              </a:rPr>
              <a:t>number of ideas presented or the development of ideas is limited</a:t>
            </a:r>
            <a:r>
              <a:rPr lang="en-US" altLang="zh-CN" sz="3600" dirty="0"/>
              <a:t>. Mostly basic ideas are expressed </a:t>
            </a:r>
            <a:r>
              <a:rPr lang="en-US" altLang="zh-CN" sz="3600" dirty="0">
                <a:solidFill>
                  <a:srgbClr val="800000"/>
                </a:solidFill>
              </a:rPr>
              <a:t>with limited elaboration (details and support)</a:t>
            </a:r>
            <a:r>
              <a:rPr lang="en-US" altLang="zh-CN" sz="3600" dirty="0"/>
              <a:t>. At times relevant substance may be vaguely expressed or repetitious. Connections of ideas may be unclear.</a:t>
            </a:r>
            <a:endParaRPr lang="en-US" altLang="zh-CN" sz="3600" dirty="0">
              <a:ea typeface="宋体"/>
              <a:cs typeface="Times New Roman"/>
            </a:endParaRPr>
          </a:p>
        </p:txBody>
      </p:sp>
    </p:spTree>
    <p:extLst>
      <p:ext uri="{BB962C8B-B14F-4D97-AF65-F5344CB8AC3E}">
        <p14:creationId xmlns:p14="http://schemas.microsoft.com/office/powerpoint/2010/main" val="37973712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0-#ppt_w/2"/>
                                          </p:val>
                                        </p:tav>
                                        <p:tav tm="100000">
                                          <p:val>
                                            <p:strVal val="#ppt_x"/>
                                          </p:val>
                                        </p:tav>
                                      </p:tavLst>
                                    </p:anim>
                                    <p:anim calcmode="lin" valueType="num">
                                      <p:cBhvr additive="base">
                                        <p:cTn id="1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539595420"/>
              </p:ext>
            </p:extLst>
          </p:nvPr>
        </p:nvGraphicFramePr>
        <p:xfrm>
          <a:off x="2" y="1"/>
          <a:ext cx="24411607" cy="13766438"/>
        </p:xfrm>
        <a:graphic>
          <a:graphicData uri="http://schemas.openxmlformats.org/drawingml/2006/table">
            <a:tbl>
              <a:tblPr firstRow="1" firstCol="1" bandRow="1">
                <a:tableStyleId>{5C22544A-7EE6-4342-B048-85BDC9FD1C3A}</a:tableStyleId>
              </a:tblPr>
              <a:tblGrid>
                <a:gridCol w="2600669"/>
                <a:gridCol w="6900443"/>
                <a:gridCol w="7489924"/>
                <a:gridCol w="7420571"/>
              </a:tblGrid>
              <a:tr h="617982">
                <a:tc>
                  <a:txBody>
                    <a:bodyPr/>
                    <a:lstStyle/>
                    <a:p>
                      <a:pPr marL="0" marR="0">
                        <a:lnSpc>
                          <a:spcPct val="115000"/>
                        </a:lnSpc>
                        <a:spcBef>
                          <a:spcPts val="0"/>
                        </a:spcBef>
                        <a:spcAft>
                          <a:spcPts val="1000"/>
                        </a:spcAft>
                      </a:pPr>
                      <a:r>
                        <a:rPr lang="en-US" sz="3200" dirty="0">
                          <a:effectLst/>
                        </a:rPr>
                        <a:t>Score</a:t>
                      </a:r>
                      <a:endParaRPr lang="en-US" sz="3200"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altLang="zh-CN" sz="3200" dirty="0" smtClean="0">
                          <a:solidFill>
                            <a:schemeClr val="bg1"/>
                          </a:solidFill>
                          <a:effectLst/>
                          <a:highlight>
                            <a:srgbClr val="FFFF00"/>
                          </a:highlight>
                          <a:latin typeface="+mn-lt"/>
                          <a:ea typeface="+mn-ea"/>
                          <a:cs typeface="+mn-cs"/>
                        </a:rPr>
                        <a:t>Delivery</a:t>
                      </a:r>
                      <a:endParaRPr lang="en-US" sz="3200" dirty="0">
                        <a:solidFill>
                          <a:schemeClr val="bg1"/>
                        </a:solidFill>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3200" dirty="0">
                          <a:solidFill>
                            <a:srgbClr val="FFFFFF"/>
                          </a:solidFill>
                          <a:effectLst/>
                          <a:highlight>
                            <a:srgbClr val="FFFF00"/>
                          </a:highlight>
                        </a:rPr>
                        <a:t>Language Use</a:t>
                      </a:r>
                      <a:endParaRPr lang="en-US" sz="3200" dirty="0">
                        <a:solidFill>
                          <a:srgbClr val="FFFFFF"/>
                        </a:solidFill>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3200" dirty="0">
                          <a:solidFill>
                            <a:srgbClr val="FFFFFF"/>
                          </a:solidFill>
                          <a:effectLst/>
                          <a:highlight>
                            <a:srgbClr val="FFFF00"/>
                          </a:highlight>
                        </a:rPr>
                        <a:t>Topic Development</a:t>
                      </a:r>
                      <a:endParaRPr lang="en-US" sz="3200" dirty="0">
                        <a:solidFill>
                          <a:srgbClr val="FFFFFF"/>
                        </a:solidFill>
                        <a:effectLst/>
                        <a:latin typeface="Calibri"/>
                        <a:ea typeface="宋体"/>
                        <a:cs typeface="Times New Roman"/>
                      </a:endParaRPr>
                    </a:p>
                  </a:txBody>
                  <a:tcPr marL="279327" marR="279327" marT="38100" marB="19050" anchor="ctr"/>
                </a:tc>
              </a:tr>
              <a:tr h="2796872">
                <a:tc>
                  <a:txBody>
                    <a:bodyPr/>
                    <a:lstStyle/>
                    <a:p>
                      <a:pPr marL="0" marR="0">
                        <a:lnSpc>
                          <a:spcPct val="115000"/>
                        </a:lnSpc>
                        <a:spcBef>
                          <a:spcPts val="0"/>
                        </a:spcBef>
                        <a:spcAft>
                          <a:spcPts val="1000"/>
                        </a:spcAft>
                      </a:pPr>
                      <a:r>
                        <a:rPr lang="en-US" sz="2800" dirty="0" smtClean="0">
                          <a:effectLst/>
                        </a:rPr>
                        <a:t>4  </a:t>
                      </a:r>
                    </a:p>
                    <a:p>
                      <a:pPr marL="0" marR="0">
                        <a:lnSpc>
                          <a:spcPct val="115000"/>
                        </a:lnSpc>
                        <a:spcBef>
                          <a:spcPts val="0"/>
                        </a:spcBef>
                        <a:spcAft>
                          <a:spcPts val="1000"/>
                        </a:spcAft>
                      </a:pPr>
                      <a:r>
                        <a:rPr lang="en-US" sz="2800" dirty="0" smtClean="0">
                          <a:effectLst/>
                        </a:rPr>
                        <a:t>Good</a:t>
                      </a:r>
                      <a:endParaRPr lang="en-US" sz="2800"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Generally well-paced flow (</a:t>
                      </a:r>
                      <a:r>
                        <a:rPr lang="en-US" sz="2000" b="1" dirty="0">
                          <a:solidFill>
                            <a:srgbClr val="800000"/>
                          </a:solidFill>
                          <a:effectLst/>
                          <a:highlight>
                            <a:srgbClr val="FFFF00"/>
                          </a:highlight>
                        </a:rPr>
                        <a:t>fluid expression</a:t>
                      </a:r>
                      <a:r>
                        <a:rPr lang="en-US" sz="2000" b="1" dirty="0">
                          <a:effectLst/>
                        </a:rPr>
                        <a:t>). Speech is clear. It may include </a:t>
                      </a:r>
                      <a:r>
                        <a:rPr lang="en-US" sz="2000" b="1" dirty="0">
                          <a:solidFill>
                            <a:srgbClr val="800000"/>
                          </a:solidFill>
                          <a:effectLst/>
                          <a:highlight>
                            <a:srgbClr val="FFFF00"/>
                          </a:highlight>
                        </a:rPr>
                        <a:t>minor lapses</a:t>
                      </a:r>
                      <a:r>
                        <a:rPr lang="en-US" sz="2000" b="1" dirty="0">
                          <a:effectLst/>
                        </a:rPr>
                        <a:t>, or minor difficulties </a:t>
                      </a:r>
                      <a:r>
                        <a:rPr lang="en-US" sz="2000" b="1" dirty="0">
                          <a:solidFill>
                            <a:srgbClr val="800000"/>
                          </a:solidFill>
                          <a:effectLst/>
                        </a:rPr>
                        <a:t>with pronunciation or intonation</a:t>
                      </a:r>
                      <a:r>
                        <a:rPr lang="en-US" sz="2000" b="1" dirty="0">
                          <a:effectLst/>
                        </a:rPr>
                        <a:t> patterns, </a:t>
                      </a:r>
                      <a:r>
                        <a:rPr lang="en-US" sz="2000" b="1" dirty="0">
                          <a:effectLst/>
                          <a:highlight>
                            <a:srgbClr val="FFFF00"/>
                          </a:highlight>
                        </a:rPr>
                        <a:t>which do not affect</a:t>
                      </a:r>
                      <a:r>
                        <a:rPr lang="en-US" sz="2000" b="1" dirty="0">
                          <a:effectLst/>
                        </a:rPr>
                        <a:t> overall intelligibility</a:t>
                      </a:r>
                      <a:endParaRPr lang="en-US" sz="2000" b="1"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The response demonstrates effective </a:t>
                      </a:r>
                      <a:r>
                        <a:rPr lang="en-US" sz="2000" b="1" dirty="0">
                          <a:effectLst/>
                          <a:highlight>
                            <a:srgbClr val="FFFF00"/>
                          </a:highlight>
                        </a:rPr>
                        <a:t>use of </a:t>
                      </a:r>
                      <a:r>
                        <a:rPr lang="en-US" sz="2000" b="1" dirty="0">
                          <a:solidFill>
                            <a:srgbClr val="800000"/>
                          </a:solidFill>
                          <a:effectLst/>
                          <a:highlight>
                            <a:srgbClr val="FFFF00"/>
                          </a:highlight>
                        </a:rPr>
                        <a:t>grammar and vocabulary</a:t>
                      </a:r>
                      <a:r>
                        <a:rPr lang="en-US" sz="2000" b="1" dirty="0">
                          <a:effectLst/>
                        </a:rPr>
                        <a:t>. It exhibits a fairly high degree of </a:t>
                      </a:r>
                      <a:r>
                        <a:rPr lang="en-US" sz="2000" b="1" dirty="0">
                          <a:solidFill>
                            <a:srgbClr val="800000"/>
                          </a:solidFill>
                          <a:effectLst/>
                          <a:highlight>
                            <a:srgbClr val="FFFF00"/>
                          </a:highlight>
                        </a:rPr>
                        <a:t>automaticity</a:t>
                      </a:r>
                      <a:r>
                        <a:rPr lang="en-US" sz="2000" b="1" dirty="0">
                          <a:effectLst/>
                        </a:rPr>
                        <a:t> with good control of basic and </a:t>
                      </a:r>
                      <a:r>
                        <a:rPr lang="en-US" sz="2000" b="1" dirty="0">
                          <a:effectLst/>
                          <a:highlight>
                            <a:srgbClr val="FFFF00"/>
                          </a:highlight>
                        </a:rPr>
                        <a:t>complex structures</a:t>
                      </a:r>
                      <a:r>
                        <a:rPr lang="en-US" sz="2000" b="1" dirty="0">
                          <a:effectLst/>
                        </a:rPr>
                        <a:t> (as appropriate). Some </a:t>
                      </a:r>
                      <a:r>
                        <a:rPr lang="en-US" sz="2000" b="1" dirty="0">
                          <a:solidFill>
                            <a:srgbClr val="800000"/>
                          </a:solidFill>
                          <a:effectLst/>
                          <a:highlight>
                            <a:srgbClr val="FFFF00"/>
                          </a:highlight>
                        </a:rPr>
                        <a:t>minor</a:t>
                      </a:r>
                      <a:r>
                        <a:rPr lang="en-US" sz="2000" b="1" dirty="0">
                          <a:effectLst/>
                        </a:rPr>
                        <a:t> (or systematic) errors are noticeable but do not obscure meaning.</a:t>
                      </a:r>
                      <a:endParaRPr lang="en-US" sz="2000" b="1"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Response </a:t>
                      </a:r>
                      <a:r>
                        <a:rPr lang="en-US" sz="2000" b="1" dirty="0">
                          <a:solidFill>
                            <a:srgbClr val="800000"/>
                          </a:solidFill>
                          <a:effectLst/>
                        </a:rPr>
                        <a:t>is </a:t>
                      </a:r>
                      <a:r>
                        <a:rPr lang="en-US" sz="2000" b="1" dirty="0">
                          <a:solidFill>
                            <a:srgbClr val="800000"/>
                          </a:solidFill>
                          <a:effectLst/>
                          <a:highlight>
                            <a:srgbClr val="FFFF00"/>
                          </a:highlight>
                        </a:rPr>
                        <a:t>sustained and sufficient</a:t>
                      </a:r>
                      <a:r>
                        <a:rPr lang="en-US" sz="2000" b="1" dirty="0">
                          <a:effectLst/>
                        </a:rPr>
                        <a:t> to the task. It is generally </a:t>
                      </a:r>
                      <a:r>
                        <a:rPr lang="en-US" sz="2000" b="1" dirty="0">
                          <a:effectLst/>
                          <a:highlight>
                            <a:srgbClr val="FFFF00"/>
                          </a:highlight>
                        </a:rPr>
                        <a:t>well developed and </a:t>
                      </a:r>
                      <a:r>
                        <a:rPr lang="en-US" sz="2000" b="1" dirty="0">
                          <a:solidFill>
                            <a:srgbClr val="800000"/>
                          </a:solidFill>
                          <a:effectLst/>
                          <a:highlight>
                            <a:srgbClr val="FFFF00"/>
                          </a:highlight>
                        </a:rPr>
                        <a:t>coherent</a:t>
                      </a:r>
                      <a:r>
                        <a:rPr lang="en-US" sz="2000" b="1" dirty="0">
                          <a:effectLst/>
                        </a:rPr>
                        <a:t>; relationships between ideas are clear (or clear progression of ideas).</a:t>
                      </a:r>
                      <a:endParaRPr lang="en-US" sz="2000" b="1" dirty="0">
                        <a:effectLst/>
                        <a:latin typeface="Calibri"/>
                        <a:ea typeface="宋体"/>
                        <a:cs typeface="Times New Roman"/>
                      </a:endParaRPr>
                    </a:p>
                  </a:txBody>
                  <a:tcPr marL="279327" marR="279327" marT="38100" marB="19050" anchor="ctr"/>
                </a:tc>
              </a:tr>
              <a:tr h="3973454">
                <a:tc>
                  <a:txBody>
                    <a:bodyPr/>
                    <a:lstStyle/>
                    <a:p>
                      <a:pPr marL="0" marR="0">
                        <a:lnSpc>
                          <a:spcPct val="115000"/>
                        </a:lnSpc>
                        <a:spcBef>
                          <a:spcPts val="0"/>
                        </a:spcBef>
                        <a:spcAft>
                          <a:spcPts val="1000"/>
                        </a:spcAft>
                      </a:pPr>
                      <a:r>
                        <a:rPr lang="en-US" sz="2800" dirty="0" smtClean="0">
                          <a:effectLst/>
                        </a:rPr>
                        <a:t>3  </a:t>
                      </a:r>
                    </a:p>
                    <a:p>
                      <a:pPr marL="0" marR="0">
                        <a:lnSpc>
                          <a:spcPct val="115000"/>
                        </a:lnSpc>
                        <a:spcBef>
                          <a:spcPts val="0"/>
                        </a:spcBef>
                        <a:spcAft>
                          <a:spcPts val="1000"/>
                        </a:spcAft>
                      </a:pPr>
                      <a:r>
                        <a:rPr lang="en-US" altLang="zh-CN" sz="2800" dirty="0" smtClean="0">
                          <a:effectLst/>
                        </a:rPr>
                        <a:t>Fair</a:t>
                      </a:r>
                      <a:endParaRPr lang="en-US" sz="2800"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Speech is generally clear, with some fluidity of expression, though minor difficulties with pronunciation, intonation, or pacing are noticeable and may require listener effort at times (though overall intelligibility is not significantly affected).</a:t>
                      </a:r>
                      <a:endParaRPr lang="en-US" sz="2000" b="1"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The response demonstrates fairly automatic and effective use of grammar and vocabulary, and fairly coherent expression of relevant ideas. Response may exhibit some imprecise or inaccurate use of vocabulary or grammatical structures or be somewhat limited in the range of structures used. This may affect overall fluency, but it does not seriously interfere with the communication of the message.</a:t>
                      </a:r>
                      <a:endParaRPr lang="en-US" sz="2000" b="1"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Response is mostly coherent and sustained and conveys relevant ideas/information. Overall development is somewhat limited, usually lacks elaboration or specificity. Relationships between ideas may at times not be immediately clear.</a:t>
                      </a:r>
                      <a:endParaRPr lang="en-US" sz="2000" b="1" dirty="0">
                        <a:effectLst/>
                        <a:latin typeface="Calibri"/>
                        <a:ea typeface="宋体"/>
                        <a:cs typeface="Times New Roman"/>
                      </a:endParaRPr>
                    </a:p>
                  </a:txBody>
                  <a:tcPr marL="279327" marR="279327" marT="38100" marB="19050" anchor="ctr"/>
                </a:tc>
              </a:tr>
              <a:tr h="3973454">
                <a:tc>
                  <a:txBody>
                    <a:bodyPr/>
                    <a:lstStyle/>
                    <a:p>
                      <a:pPr marL="0" marR="0">
                        <a:lnSpc>
                          <a:spcPct val="115000"/>
                        </a:lnSpc>
                        <a:spcBef>
                          <a:spcPts val="0"/>
                        </a:spcBef>
                        <a:spcAft>
                          <a:spcPts val="1000"/>
                        </a:spcAft>
                      </a:pPr>
                      <a:r>
                        <a:rPr lang="en-US" sz="2800" dirty="0" smtClean="0">
                          <a:effectLst/>
                        </a:rPr>
                        <a:t>2</a:t>
                      </a:r>
                      <a:r>
                        <a:rPr lang="en-US" sz="2800" baseline="0" dirty="0" smtClean="0">
                          <a:effectLst/>
                        </a:rPr>
                        <a:t>  </a:t>
                      </a:r>
                      <a:r>
                        <a:rPr lang="zh-CN" altLang="zh-CN" sz="2800" dirty="0" smtClean="0">
                          <a:effectLst/>
                        </a:rPr>
                        <a:t>L</a:t>
                      </a:r>
                      <a:r>
                        <a:rPr lang="en-US" altLang="zh-CN" sz="2800" dirty="0" err="1" smtClean="0">
                          <a:effectLst/>
                        </a:rPr>
                        <a:t>imited</a:t>
                      </a:r>
                      <a:endParaRPr lang="en-US" sz="2800"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Speech is basically intelligible, though listener effort is needed because of unclear articulation, awkward intonation, or choppy rhythm/pace; meaning may be obscured in places.</a:t>
                      </a:r>
                      <a:endParaRPr lang="en-US" sz="2000" b="1"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The response demonstrates limited range and control of grammar and vocabulary. These limitations often prevent full expression of ideas. For the most part, only basic sentence structures are used successfully and spoken with fluidity. Structures and vocabulary may express mainly simple (short) and/or general propositions, with simple or unclear connections made among them (serial listing, conjunction, juxtaposition).</a:t>
                      </a:r>
                      <a:endParaRPr lang="en-US" sz="2000" b="1"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The response is connected to the task, though the number of ideas presented or the development of ideas is limited. Mostly basic ideas are expressed with limited elaboration (details and support). At times relevant substance may be vaguely expressed or repetitious. Connections of ideas may be unclear.</a:t>
                      </a:r>
                      <a:endParaRPr lang="en-US" sz="2000" b="1" dirty="0">
                        <a:effectLst/>
                        <a:latin typeface="Calibri"/>
                        <a:ea typeface="宋体"/>
                        <a:cs typeface="Times New Roman"/>
                      </a:endParaRPr>
                    </a:p>
                  </a:txBody>
                  <a:tcPr marL="279327" marR="279327" marT="38100" marB="19050" anchor="ctr"/>
                </a:tc>
              </a:tr>
              <a:tr h="2404676">
                <a:tc>
                  <a:txBody>
                    <a:bodyPr/>
                    <a:lstStyle/>
                    <a:p>
                      <a:pPr marL="0" marR="0">
                        <a:lnSpc>
                          <a:spcPct val="115000"/>
                        </a:lnSpc>
                        <a:spcBef>
                          <a:spcPts val="0"/>
                        </a:spcBef>
                        <a:spcAft>
                          <a:spcPts val="1000"/>
                        </a:spcAft>
                      </a:pPr>
                      <a:r>
                        <a:rPr lang="en-US" sz="2400" dirty="0" smtClean="0">
                          <a:effectLst/>
                        </a:rPr>
                        <a:t>1  </a:t>
                      </a:r>
                    </a:p>
                    <a:p>
                      <a:pPr marL="0" marR="0">
                        <a:lnSpc>
                          <a:spcPct val="115000"/>
                        </a:lnSpc>
                        <a:spcBef>
                          <a:spcPts val="0"/>
                        </a:spcBef>
                        <a:spcAft>
                          <a:spcPts val="1000"/>
                        </a:spcAft>
                      </a:pPr>
                      <a:r>
                        <a:rPr lang="en-US" altLang="zh-CN" sz="2400" dirty="0" smtClean="0">
                          <a:effectLst/>
                        </a:rPr>
                        <a:t>Weak</a:t>
                      </a:r>
                      <a:endParaRPr lang="en-US" sz="2400" dirty="0">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a:effectLst/>
                        </a:rPr>
                        <a:t>Consistent pronunciation, stress and intonation difficulties cause considerable listener effort; delivery is choppy, fragmented, or telegraphic; frequent pauses and hesitations.</a:t>
                      </a:r>
                      <a:endParaRPr lang="en-US" sz="2000" b="1">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a:effectLst/>
                        </a:rPr>
                        <a:t>Range and control of grammar and vocabulary severely limit or prevent expression of ideas and connections among ideas. Some low-level responses may rely heavily on practiced or formulaic expressions.</a:t>
                      </a:r>
                      <a:endParaRPr lang="en-US" sz="2000" b="1">
                        <a:effectLst/>
                        <a:latin typeface="Calibri"/>
                        <a:ea typeface="宋体"/>
                        <a:cs typeface="Times New Roman"/>
                      </a:endParaRPr>
                    </a:p>
                  </a:txBody>
                  <a:tcPr marL="279327" marR="279327" marT="38100" marB="19050" anchor="ctr"/>
                </a:tc>
                <a:tc>
                  <a:txBody>
                    <a:bodyPr/>
                    <a:lstStyle/>
                    <a:p>
                      <a:pPr marL="0" marR="0">
                        <a:lnSpc>
                          <a:spcPct val="115000"/>
                        </a:lnSpc>
                        <a:spcBef>
                          <a:spcPts val="0"/>
                        </a:spcBef>
                        <a:spcAft>
                          <a:spcPts val="1000"/>
                        </a:spcAft>
                      </a:pPr>
                      <a:r>
                        <a:rPr lang="en-US" sz="2000" b="1" dirty="0">
                          <a:effectLst/>
                        </a:rPr>
                        <a:t>Limited relevant content is expressed. The response generally lacks substance beyond expression of very basic ideas. Speaker may be unable to sustain speech to complete the task and may rely heavily on repetition of the prompt.</a:t>
                      </a:r>
                      <a:endParaRPr lang="en-US" sz="2000" b="1" dirty="0">
                        <a:effectLst/>
                        <a:latin typeface="Calibri"/>
                        <a:ea typeface="宋体"/>
                        <a:cs typeface="Times New Roman"/>
                      </a:endParaRPr>
                    </a:p>
                  </a:txBody>
                  <a:tcPr marL="279327" marR="279327" marT="38100" marB="19050" anchor="ctr"/>
                </a:tc>
              </a:tr>
            </a:tbl>
          </a:graphicData>
        </a:graphic>
      </p:graphicFrame>
    </p:spTree>
    <p:extLst>
      <p:ext uri="{BB962C8B-B14F-4D97-AF65-F5344CB8AC3E}">
        <p14:creationId xmlns:p14="http://schemas.microsoft.com/office/powerpoint/2010/main" val="41731891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Gruppieren 1"/>
          <p:cNvGrpSpPr/>
          <p:nvPr/>
        </p:nvGrpSpPr>
        <p:grpSpPr>
          <a:xfrm>
            <a:off x="13760493" y="3862737"/>
            <a:ext cx="11005223" cy="9000790"/>
            <a:chOff x="15148125" y="5555925"/>
            <a:chExt cx="11005223" cy="9000790"/>
          </a:xfrm>
        </p:grpSpPr>
        <p:sp>
          <p:nvSpPr>
            <p:cNvPr id="83" name="Shape 602"/>
            <p:cNvSpPr/>
            <p:nvPr/>
          </p:nvSpPr>
          <p:spPr>
            <a:xfrm>
              <a:off x="16358026" y="7492748"/>
              <a:ext cx="7819710" cy="1043742"/>
            </a:xfrm>
            <a:prstGeom prst="rect">
              <a:avLst/>
            </a:prstGeom>
            <a:noFill/>
            <a:ln>
              <a:noFill/>
            </a:ln>
          </p:spPr>
          <p:txBody>
            <a:bodyPr lIns="182824" tIns="91400" rIns="182824" bIns="91400" anchor="t" anchorCtr="0">
              <a:noAutofit/>
            </a:bodyPr>
            <a:lstStyle/>
            <a:p>
              <a:pPr>
                <a:lnSpc>
                  <a:spcPct val="130000"/>
                </a:lnSpc>
                <a:buSzPct val="25000"/>
              </a:pPr>
              <a:r>
                <a:rPr lang="en-US" altLang="zh-CN" sz="36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Delivery </a:t>
              </a:r>
              <a:r>
                <a:rPr lang="en-US" altLang="zh-CN" sz="3600" b="1" dirty="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&amp;</a:t>
              </a:r>
              <a:r>
                <a:rPr lang="en-US" altLang="zh-CN" sz="36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Language Use</a:t>
              </a:r>
              <a:endParaRPr lang="id-ID" altLang="zh-CN" sz="3600" b="1" dirty="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85" name="Shape 608"/>
            <p:cNvSpPr/>
            <p:nvPr/>
          </p:nvSpPr>
          <p:spPr>
            <a:xfrm>
              <a:off x="16345843" y="9332001"/>
              <a:ext cx="9807505" cy="5224714"/>
            </a:xfrm>
            <a:prstGeom prst="rect">
              <a:avLst/>
            </a:prstGeom>
            <a:noFill/>
            <a:ln>
              <a:noFill/>
            </a:ln>
          </p:spPr>
          <p:txBody>
            <a:bodyPr lIns="182824" tIns="91400" rIns="182824" bIns="91400" anchor="t" anchorCtr="0">
              <a:noAutofit/>
            </a:bodyPr>
            <a:lstStyle/>
            <a:p>
              <a:pPr>
                <a:lnSpc>
                  <a:spcPct val="130000"/>
                </a:lnSpc>
                <a:buSzPct val="25000"/>
              </a:pPr>
              <a:r>
                <a:rPr lang="zh-CN" altLang="en-US" sz="3600"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a:t>
              </a:r>
              <a:r>
                <a:rPr lang="zh-CN" altLang="en-US" sz="36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影响因子 </a:t>
              </a:r>
              <a:r>
                <a:rPr lang="en-US" altLang="zh-CN" sz="36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TOP 3</a:t>
              </a:r>
            </a:p>
            <a:p>
              <a:pPr>
                <a:spcBef>
                  <a:spcPct val="50000"/>
                </a:spcBef>
                <a:defRPr/>
              </a:pPr>
              <a:r>
                <a:rPr lang="zh-CN" altLang="en-US" sz="3200" b="1" dirty="0" smtClean="0">
                  <a:latin typeface="Hiragino Sans GB W3"/>
                  <a:ea typeface="Hiragino Sans GB W3"/>
                  <a:cs typeface="Hiragino Sans GB W3"/>
                  <a:sym typeface="Sansation" charset="0"/>
                </a:rPr>
                <a:t>   </a:t>
              </a:r>
            </a:p>
            <a:p>
              <a:pPr>
                <a:spcBef>
                  <a:spcPct val="50000"/>
                </a:spcBef>
                <a:defRPr/>
              </a:pPr>
              <a:r>
                <a:rPr lang="zh-CN" altLang="en-US" sz="3200" b="1" dirty="0">
                  <a:latin typeface="Hiragino Sans GB W3"/>
                  <a:ea typeface="Hiragino Sans GB W3"/>
                  <a:cs typeface="Hiragino Sans GB W3"/>
                  <a:sym typeface="Sansation" charset="0"/>
                </a:rPr>
                <a:t> </a:t>
              </a:r>
              <a:r>
                <a:rPr lang="zh-CN" altLang="en-US" sz="3200" b="1" dirty="0" smtClean="0">
                  <a:latin typeface="Hiragino Sans GB W3"/>
                  <a:ea typeface="Hiragino Sans GB W3"/>
                  <a:cs typeface="Hiragino Sans GB W3"/>
                  <a:sym typeface="Sansation" charset="0"/>
                </a:rPr>
                <a:t>   </a:t>
              </a:r>
              <a:r>
                <a:rPr lang="en-US" altLang="zh-CN" sz="3200" b="1" dirty="0" smtClean="0">
                  <a:latin typeface="Hiragino Sans GB W3"/>
                  <a:ea typeface="Hiragino Sans GB W3"/>
                  <a:cs typeface="Hiragino Sans GB W3"/>
                  <a:sym typeface="Sansation" charset="0"/>
                </a:rPr>
                <a:t>Mean</a:t>
              </a:r>
              <a:r>
                <a:rPr lang="zh-CN" altLang="en-US" sz="3200" b="1" dirty="0" smtClean="0">
                  <a:latin typeface="Hiragino Sans GB W3"/>
                  <a:ea typeface="Hiragino Sans GB W3"/>
                  <a:cs typeface="Hiragino Sans GB W3"/>
                  <a:sym typeface="Sansation" charset="0"/>
                </a:rPr>
                <a:t> </a:t>
              </a:r>
              <a:r>
                <a:rPr lang="en-US" altLang="zh-CN" sz="3200" b="1" dirty="0">
                  <a:latin typeface="Hiragino Sans GB W3"/>
                  <a:ea typeface="Hiragino Sans GB W3"/>
                  <a:cs typeface="Hiragino Sans GB W3"/>
                  <a:sym typeface="Sansation" charset="0"/>
                </a:rPr>
                <a:t>Silence</a:t>
              </a:r>
              <a:r>
                <a:rPr lang="zh-CN" altLang="en-US" sz="3200" b="1" dirty="0">
                  <a:latin typeface="Hiragino Sans GB W3"/>
                  <a:ea typeface="Hiragino Sans GB W3"/>
                  <a:cs typeface="Hiragino Sans GB W3"/>
                  <a:sym typeface="Sansation" charset="0"/>
                </a:rPr>
                <a:t> </a:t>
              </a:r>
              <a:r>
                <a:rPr lang="zh-CN" altLang="zh-CN" sz="3200" b="1" dirty="0" smtClean="0">
                  <a:latin typeface="Hiragino Sans GB W3"/>
                  <a:ea typeface="Hiragino Sans GB W3"/>
                  <a:cs typeface="Hiragino Sans GB W3"/>
                  <a:sym typeface="Sansation" charset="0"/>
                </a:rPr>
                <a:t>D</a:t>
              </a:r>
              <a:r>
                <a:rPr lang="en-US" altLang="zh-CN" sz="3200" b="1" dirty="0" err="1" smtClean="0">
                  <a:latin typeface="Hiragino Sans GB W3"/>
                  <a:ea typeface="Hiragino Sans GB W3"/>
                  <a:cs typeface="Hiragino Sans GB W3"/>
                  <a:sym typeface="Sansation" charset="0"/>
                </a:rPr>
                <a:t>uration</a:t>
              </a:r>
              <a:endParaRPr lang="en-US" altLang="zh-CN" sz="3200" b="1" dirty="0" smtClean="0">
                <a:latin typeface="Hiragino Sans GB W3"/>
                <a:ea typeface="Hiragino Sans GB W3"/>
                <a:cs typeface="Hiragino Sans GB W3"/>
                <a:sym typeface="Sansation" charset="0"/>
              </a:endParaRPr>
            </a:p>
            <a:p>
              <a:pPr>
                <a:spcBef>
                  <a:spcPct val="50000"/>
                </a:spcBef>
                <a:defRPr/>
              </a:pPr>
              <a:endParaRPr lang="en-US" altLang="zh-CN" sz="3200" b="1" dirty="0">
                <a:latin typeface="Hiragino Sans GB W3"/>
                <a:ea typeface="Hiragino Sans GB W3"/>
                <a:cs typeface="Hiragino Sans GB W3"/>
                <a:sym typeface="Sansation" charset="0"/>
              </a:endParaRPr>
            </a:p>
            <a:p>
              <a:pPr>
                <a:spcBef>
                  <a:spcPct val="50000"/>
                </a:spcBef>
                <a:defRPr/>
              </a:pPr>
              <a:r>
                <a:rPr lang="en-US" altLang="zh-CN" sz="3200" b="1" dirty="0">
                  <a:latin typeface="Hiragino Sans GB W3"/>
                  <a:ea typeface="Hiragino Sans GB W3"/>
                  <a:cs typeface="Hiragino Sans GB W3"/>
                  <a:sym typeface="Sansation" charset="0"/>
                </a:rPr>
                <a:t>   </a:t>
              </a:r>
              <a:r>
                <a:rPr lang="en-US" altLang="zh-CN" sz="3200" b="1" dirty="0" smtClean="0">
                  <a:latin typeface="Hiragino Sans GB W3"/>
                  <a:ea typeface="Hiragino Sans GB W3"/>
                  <a:cs typeface="Hiragino Sans GB W3"/>
                  <a:sym typeface="Sansation" charset="0"/>
                </a:rPr>
                <a:t>Highest </a:t>
              </a:r>
              <a:r>
                <a:rPr lang="en-US" altLang="zh-CN" sz="3200" b="1" dirty="0">
                  <a:latin typeface="Hiragino Sans GB W3"/>
                  <a:ea typeface="Hiragino Sans GB W3"/>
                  <a:cs typeface="Hiragino Sans GB W3"/>
                  <a:sym typeface="Sansation" charset="0"/>
                </a:rPr>
                <a:t>Word </a:t>
              </a:r>
              <a:r>
                <a:rPr lang="en-US" altLang="zh-CN" sz="3200" b="1" dirty="0" smtClean="0">
                  <a:latin typeface="Hiragino Sans GB W3"/>
                  <a:ea typeface="Hiragino Sans GB W3"/>
                  <a:cs typeface="Hiragino Sans GB W3"/>
                  <a:sym typeface="Sansation" charset="0"/>
                </a:rPr>
                <a:t>CVA</a:t>
              </a:r>
              <a:r>
                <a:rPr lang="zh-CN" altLang="en-US" sz="3200" b="1" dirty="0" smtClean="0">
                  <a:latin typeface="Hiragino Sans GB W3"/>
                  <a:ea typeface="Hiragino Sans GB W3"/>
                  <a:cs typeface="Hiragino Sans GB W3"/>
                  <a:sym typeface="Sansation" charset="0"/>
                </a:rPr>
                <a:t> </a:t>
              </a:r>
              <a:r>
                <a:rPr lang="en-US" altLang="zh-CN" sz="3200" b="1" dirty="0" smtClean="0">
                  <a:latin typeface="Hiragino Sans GB W3"/>
                  <a:ea typeface="Hiragino Sans GB W3"/>
                  <a:cs typeface="Hiragino Sans GB W3"/>
                  <a:sym typeface="Sansation" charset="0"/>
                </a:rPr>
                <a:t>Similarity </a:t>
              </a:r>
              <a:r>
                <a:rPr lang="en-US" altLang="zh-CN" sz="3200" b="1" dirty="0">
                  <a:latin typeface="Hiragino Sans GB W3"/>
                  <a:ea typeface="Hiragino Sans GB W3"/>
                  <a:cs typeface="Hiragino Sans GB W3"/>
                  <a:sym typeface="Sansation" charset="0"/>
                </a:rPr>
                <a:t>Score</a:t>
              </a:r>
            </a:p>
            <a:p>
              <a:pPr>
                <a:spcBef>
                  <a:spcPct val="50000"/>
                </a:spcBef>
                <a:defRPr/>
              </a:pPr>
              <a:r>
                <a:rPr lang="en-US" altLang="zh-CN" sz="3200" b="1" dirty="0" smtClean="0">
                  <a:latin typeface="Hiragino Sans GB W3"/>
                  <a:ea typeface="Hiragino Sans GB W3"/>
                  <a:cs typeface="Hiragino Sans GB W3"/>
                  <a:sym typeface="Sansation" charset="0"/>
                </a:rPr>
                <a:t> </a:t>
              </a:r>
            </a:p>
            <a:p>
              <a:pPr>
                <a:spcBef>
                  <a:spcPct val="50000"/>
                </a:spcBef>
                <a:defRPr/>
              </a:pPr>
              <a:r>
                <a:rPr lang="zh-CN" altLang="en-US" sz="3200" b="1" dirty="0" smtClean="0">
                  <a:latin typeface="Hiragino Sans GB W3"/>
                  <a:ea typeface="Hiragino Sans GB W3"/>
                  <a:cs typeface="Hiragino Sans GB W3"/>
                  <a:sym typeface="Sansation" charset="0"/>
                </a:rPr>
                <a:t>   </a:t>
              </a:r>
              <a:r>
                <a:rPr lang="zh-CN" altLang="zh-CN" sz="3200" b="1" dirty="0" smtClean="0">
                  <a:latin typeface="Hiragino Sans GB W3"/>
                  <a:ea typeface="Hiragino Sans GB W3"/>
                  <a:cs typeface="Hiragino Sans GB W3"/>
                  <a:sym typeface="Sansation" charset="0"/>
                </a:rPr>
                <a:t>S</a:t>
              </a:r>
              <a:r>
                <a:rPr lang="en-US" altLang="zh-CN" sz="3200" b="1" dirty="0" smtClean="0">
                  <a:latin typeface="Hiragino Sans GB W3"/>
                  <a:ea typeface="Hiragino Sans GB W3"/>
                  <a:cs typeface="Hiragino Sans GB W3"/>
                  <a:sym typeface="Sansation" charset="0"/>
                </a:rPr>
                <a:t>peaking </a:t>
              </a:r>
              <a:r>
                <a:rPr lang="en-US" altLang="zh-CN" sz="3200" b="1" dirty="0">
                  <a:latin typeface="Hiragino Sans GB W3"/>
                  <a:ea typeface="Hiragino Sans GB W3"/>
                  <a:cs typeface="Hiragino Sans GB W3"/>
                  <a:sym typeface="Sansation" charset="0"/>
                </a:rPr>
                <a:t>rate </a:t>
              </a:r>
              <a:r>
                <a:rPr lang="zh-CN" altLang="zh-CN" sz="3200" b="1" dirty="0">
                  <a:latin typeface="Hiragino Sans GB W3"/>
                  <a:ea typeface="Hiragino Sans GB W3"/>
                  <a:cs typeface="Hiragino Sans GB W3"/>
                  <a:sym typeface="Sansation" charset="0"/>
                </a:rPr>
                <a:t>i</a:t>
              </a:r>
              <a:r>
                <a:rPr lang="en-US" altLang="zh-CN" sz="3200" b="1" dirty="0">
                  <a:latin typeface="Hiragino Sans GB W3"/>
                  <a:ea typeface="Hiragino Sans GB W3"/>
                  <a:cs typeface="Hiragino Sans GB W3"/>
                  <a:sym typeface="Sansation" charset="0"/>
                </a:rPr>
                <a:t>n Words per Second</a:t>
              </a:r>
            </a:p>
            <a:p>
              <a:pPr marL="514350" indent="-514350">
                <a:lnSpc>
                  <a:spcPct val="130000"/>
                </a:lnSpc>
                <a:buSzPct val="25000"/>
                <a:buFont typeface="+mj-lt"/>
                <a:buAutoNum type="arabicPeriod"/>
              </a:pPr>
              <a:endParaRPr lang="id-ID" sz="3001" dirty="0" smtClean="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87" name="Shape 614"/>
            <p:cNvSpPr/>
            <p:nvPr/>
          </p:nvSpPr>
          <p:spPr>
            <a:xfrm>
              <a:off x="16381546" y="5555925"/>
              <a:ext cx="7655074" cy="1122762"/>
            </a:xfrm>
            <a:prstGeom prst="rect">
              <a:avLst/>
            </a:prstGeom>
            <a:noFill/>
            <a:ln>
              <a:noFill/>
            </a:ln>
          </p:spPr>
          <p:txBody>
            <a:bodyPr lIns="182824" tIns="91400" rIns="182824" bIns="91400" anchor="t" anchorCtr="0">
              <a:noAutofit/>
            </a:bodyPr>
            <a:lstStyle/>
            <a:p>
              <a:pPr>
                <a:lnSpc>
                  <a:spcPct val="130000"/>
                </a:lnSpc>
                <a:buSzPct val="25000"/>
              </a:pPr>
              <a:r>
                <a:rPr lang="id-ID" sz="4000" b="1" i="1" dirty="0" smtClean="0">
                  <a:solidFill>
                    <a:srgbClr val="3366FF"/>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SpeechRater</a:t>
              </a:r>
              <a:r>
                <a:rPr lang="zh-CN" altLang="en-US" sz="3200" b="1" i="1" dirty="0" smtClean="0">
                  <a:solidFill>
                    <a:srgbClr val="3366FF"/>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a:t>
              </a:r>
              <a:r>
                <a:rPr lang="zh-CN" altLang="en-US" sz="3600"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上线</a:t>
              </a:r>
              <a:r>
                <a:rPr lang="id-ID" sz="3200"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a:t>
              </a:r>
              <a:endParaRPr lang="id-ID" sz="3200" dirty="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88" name="Ellipse 87"/>
            <p:cNvSpPr/>
            <p:nvPr/>
          </p:nvSpPr>
          <p:spPr>
            <a:xfrm>
              <a:off x="15148125" y="5694550"/>
              <a:ext cx="830204" cy="830204"/>
            </a:xfrm>
            <a:prstGeom prst="ellipse">
              <a:avLst/>
            </a:prstGeom>
            <a:noFill/>
            <a:ln>
              <a:solidFill>
                <a:schemeClr val="tx1"/>
              </a:solid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89" name="Ellipse 88"/>
            <p:cNvSpPr/>
            <p:nvPr/>
          </p:nvSpPr>
          <p:spPr>
            <a:xfrm>
              <a:off x="15148125" y="9460352"/>
              <a:ext cx="830204" cy="830204"/>
            </a:xfrm>
            <a:prstGeom prst="ellipse">
              <a:avLst/>
            </a:prstGeom>
            <a:noFill/>
            <a:ln>
              <a:solidFill>
                <a:schemeClr val="tx1"/>
              </a:solid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90" name="Ellipse 89"/>
            <p:cNvSpPr/>
            <p:nvPr/>
          </p:nvSpPr>
          <p:spPr>
            <a:xfrm>
              <a:off x="15148125" y="7548274"/>
              <a:ext cx="830204" cy="830204"/>
            </a:xfrm>
            <a:prstGeom prst="ellipse">
              <a:avLst/>
            </a:prstGeom>
            <a:noFill/>
            <a:ln>
              <a:solidFill>
                <a:schemeClr val="tx1"/>
              </a:solid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91" name="Shape 3858"/>
            <p:cNvSpPr/>
            <p:nvPr/>
          </p:nvSpPr>
          <p:spPr>
            <a:xfrm>
              <a:off x="15420076" y="5945782"/>
              <a:ext cx="345303" cy="327747"/>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tx1"/>
            </a:solidFill>
            <a:ln>
              <a:noFill/>
            </a:ln>
          </p:spPr>
          <p:txBody>
            <a:bodyPr lIns="91426" tIns="45700" rIns="91426" bIns="45700" anchor="ctr" anchorCtr="0">
              <a:noAutofit/>
            </a:bodyPr>
            <a:lstStyle/>
            <a:p>
              <a:endParaRPr>
                <a:solidFill>
                  <a:schemeClr val="bg2">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92" name="Shape 3810"/>
            <p:cNvSpPr/>
            <p:nvPr/>
          </p:nvSpPr>
          <p:spPr>
            <a:xfrm>
              <a:off x="15420076" y="7841605"/>
              <a:ext cx="345303" cy="302536"/>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tx1"/>
            </a:solidFill>
            <a:ln>
              <a:noFill/>
            </a:ln>
          </p:spPr>
          <p:txBody>
            <a:bodyPr lIns="91426" tIns="45700" rIns="91426" bIns="45700" anchor="ctr" anchorCtr="0">
              <a:noAutofit/>
            </a:bodyPr>
            <a:lstStyle/>
            <a:p>
              <a:endParaRPr>
                <a:solidFill>
                  <a:schemeClr val="bg2">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93" name="Shape 3850"/>
            <p:cNvSpPr/>
            <p:nvPr/>
          </p:nvSpPr>
          <p:spPr>
            <a:xfrm>
              <a:off x="15452837" y="9704020"/>
              <a:ext cx="279772" cy="342873"/>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tx1"/>
            </a:solidFill>
            <a:ln>
              <a:noFill/>
            </a:ln>
          </p:spPr>
          <p:txBody>
            <a:bodyPr lIns="91426" tIns="45700" rIns="91426" bIns="45700" anchor="ctr" anchorCtr="0">
              <a:noAutofit/>
            </a:bodyPr>
            <a:lstStyle/>
            <a:p>
              <a:endParaRPr sz="3600">
                <a:solidFill>
                  <a:schemeClr val="bg2">
                    <a:lumMod val="50000"/>
                  </a:schemeClr>
                </a:solidFill>
                <a:latin typeface="微软雅黑 Light" panose="020B0502040204020203" pitchFamily="34" charset="-122"/>
                <a:ea typeface="微软雅黑 Light" panose="020B0502040204020203" pitchFamily="34" charset="-122"/>
                <a:cs typeface="Lato"/>
                <a:sym typeface="微软雅黑 Light" panose="020B0502040204020203" pitchFamily="34" charset="-122"/>
              </a:endParaRPr>
            </a:p>
          </p:txBody>
        </p:sp>
      </p:grpSp>
      <p:sp>
        <p:nvSpPr>
          <p:cNvPr id="41" name="Rechteck 4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9" name="Rechteck 48"/>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42" name="图片 1" descr="f233b301-2da7-4396-80be-05b6a28c9bd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028140"/>
            <a:ext cx="13029636" cy="10679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99826" y="917143"/>
            <a:ext cx="10940916" cy="830997"/>
          </a:xfrm>
          <a:prstGeom prst="rect">
            <a:avLst/>
          </a:prstGeom>
          <a:noFill/>
        </p:spPr>
        <p:txBody>
          <a:bodyPr wrap="none" rtlCol="0">
            <a:spAutoFit/>
          </a:bodyPr>
          <a:lstStyle/>
          <a:p>
            <a:r>
              <a:rPr kumimoji="1" lang="zh-CN" altLang="en-US" sz="4800" b="1" dirty="0" smtClean="0"/>
              <a:t>托福口语新政 </a:t>
            </a:r>
            <a:r>
              <a:rPr kumimoji="1" lang="en-US" altLang="zh-CN" sz="4800" b="1" dirty="0" smtClean="0"/>
              <a:t>---</a:t>
            </a:r>
            <a:r>
              <a:rPr kumimoji="1" lang="zh-CN" altLang="en-US" sz="4800" b="1" dirty="0" smtClean="0"/>
              <a:t> 考生的嘴，骗人的鬼</a:t>
            </a:r>
            <a:r>
              <a:rPr kumimoji="1" lang="zh-CN" altLang="zh-CN" sz="4800" b="1" dirty="0" smtClean="0"/>
              <a:t>？</a:t>
            </a:r>
            <a:endParaRPr kumimoji="1" lang="zh-CN" altLang="en-US" sz="4800" b="1" dirty="0"/>
          </a:p>
        </p:txBody>
      </p:sp>
    </p:spTree>
    <p:extLst>
      <p:ext uri="{BB962C8B-B14F-4D97-AF65-F5344CB8AC3E}">
        <p14:creationId xmlns:p14="http://schemas.microsoft.com/office/powerpoint/2010/main" val="42425138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3572"/>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103" name="组合 102"/>
          <p:cNvGrpSpPr/>
          <p:nvPr/>
        </p:nvGrpSpPr>
        <p:grpSpPr>
          <a:xfrm>
            <a:off x="-6812517" y="1834489"/>
            <a:ext cx="20201480" cy="17175226"/>
            <a:chOff x="1638301" y="681038"/>
            <a:chExt cx="6464300" cy="5495925"/>
          </a:xfrm>
        </p:grpSpPr>
        <p:sp>
          <p:nvSpPr>
            <p:cNvPr id="104"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5"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6"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7"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8"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9"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0"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1"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2"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3"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4"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5"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6"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7"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8"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9"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0"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1"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2"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3"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4"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5"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6"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7"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8"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9"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0"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1"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2"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3"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4"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5"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6"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37" name="组合 136"/>
          <p:cNvGrpSpPr/>
          <p:nvPr/>
        </p:nvGrpSpPr>
        <p:grpSpPr>
          <a:xfrm>
            <a:off x="-7428749" y="8678140"/>
            <a:ext cx="15470868" cy="10489304"/>
            <a:chOff x="-287338" y="3659188"/>
            <a:chExt cx="4994276" cy="3386137"/>
          </a:xfrm>
          <a:solidFill>
            <a:srgbClr val="FFFFFF">
              <a:alpha val="30196"/>
            </a:srgbClr>
          </a:solidFill>
        </p:grpSpPr>
        <p:sp>
          <p:nvSpPr>
            <p:cNvPr id="138"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9"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0"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1"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2"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3"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4"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5"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6"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7"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8"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9"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0"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1"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2"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3"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4"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5"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6"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7"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8"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9"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0"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1"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2"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3"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4"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5"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6" name="Oval 33"/>
            <p:cNvSpPr>
              <a:spLocks noChangeArrowheads="1"/>
            </p:cNvSpPr>
            <p:nvPr/>
          </p:nvSpPr>
          <p:spPr bwMode="auto">
            <a:xfrm>
              <a:off x="2260600" y="3868738"/>
              <a:ext cx="104775" cy="104566"/>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7"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8"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9"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0"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1"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2"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3"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4"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5"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6"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7"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54" name="文本框 253"/>
          <p:cNvSpPr txBox="1"/>
          <p:nvPr/>
        </p:nvSpPr>
        <p:spPr>
          <a:xfrm>
            <a:off x="10390665" y="6061587"/>
            <a:ext cx="4358886" cy="1569660"/>
          </a:xfrm>
          <a:prstGeom prst="rect">
            <a:avLst/>
          </a:prstGeom>
          <a:noFill/>
        </p:spPr>
        <p:txBody>
          <a:bodyPr wrap="non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r>
              <a:rPr lang="en-US" altLang="zh-CN"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PART </a:t>
            </a:r>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3</a:t>
            </a:r>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84" name="Rectangle 25"/>
          <p:cNvSpPr/>
          <p:nvPr/>
        </p:nvSpPr>
        <p:spPr>
          <a:xfrm>
            <a:off x="17160849" y="7940547"/>
            <a:ext cx="7910617"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TASK</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a:t>
            </a:r>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1</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题型 </a:t>
            </a:r>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&amp; </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痛点</a:t>
            </a:r>
            <a:endParaRPr lang="en-US" sz="4800" b="1" dirty="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endParaRPr>
          </a:p>
        </p:txBody>
      </p:sp>
    </p:spTree>
    <p:extLst>
      <p:ext uri="{BB962C8B-B14F-4D97-AF65-F5344CB8AC3E}">
        <p14:creationId xmlns:p14="http://schemas.microsoft.com/office/powerpoint/2010/main" val="23224518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3572"/>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103" name="组合 102"/>
          <p:cNvGrpSpPr/>
          <p:nvPr/>
        </p:nvGrpSpPr>
        <p:grpSpPr>
          <a:xfrm>
            <a:off x="-6812517" y="1834489"/>
            <a:ext cx="20201480" cy="17175226"/>
            <a:chOff x="1638301" y="681038"/>
            <a:chExt cx="6464300" cy="5495925"/>
          </a:xfrm>
        </p:grpSpPr>
        <p:sp>
          <p:nvSpPr>
            <p:cNvPr id="104"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5"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6"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7"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8"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9"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0"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1"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2"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3"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4"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5"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6"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7"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8"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9"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0"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1"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2"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3"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4"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5"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6"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7"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8"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9"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0"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1"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2"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3"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4"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5"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6"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37" name="组合 136"/>
          <p:cNvGrpSpPr/>
          <p:nvPr/>
        </p:nvGrpSpPr>
        <p:grpSpPr>
          <a:xfrm>
            <a:off x="-7428749" y="8678140"/>
            <a:ext cx="15470868" cy="10489304"/>
            <a:chOff x="-287338" y="3659188"/>
            <a:chExt cx="4994276" cy="3386137"/>
          </a:xfrm>
          <a:solidFill>
            <a:srgbClr val="FFFFFF">
              <a:alpha val="30196"/>
            </a:srgbClr>
          </a:solidFill>
        </p:grpSpPr>
        <p:sp>
          <p:nvSpPr>
            <p:cNvPr id="138"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9"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0"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1"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2"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3"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4"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5"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6"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7"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8"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9"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0"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1"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2"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3"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4"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5"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6"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7"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8"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9"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0"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1"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2"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3"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4"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5"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6" name="Oval 33"/>
            <p:cNvSpPr>
              <a:spLocks noChangeArrowheads="1"/>
            </p:cNvSpPr>
            <p:nvPr/>
          </p:nvSpPr>
          <p:spPr bwMode="auto">
            <a:xfrm>
              <a:off x="2260600" y="3868738"/>
              <a:ext cx="104775" cy="104566"/>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7"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8"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9"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0"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1"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2"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3"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4"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5"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6"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7"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54" name="文本框 253"/>
          <p:cNvSpPr txBox="1"/>
          <p:nvPr/>
        </p:nvSpPr>
        <p:spPr>
          <a:xfrm>
            <a:off x="697889" y="488176"/>
            <a:ext cx="23479848" cy="7478970"/>
          </a:xfrm>
          <a:prstGeom prst="rect">
            <a:avLst/>
          </a:prstGeom>
          <a:noFill/>
        </p:spPr>
        <p:txBody>
          <a:bodyPr wrap="squar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pPr algn="l"/>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Practice</a:t>
            </a:r>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Time</a:t>
            </a:r>
          </a:p>
          <a:p>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p>
          <a:p>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p>
          <a:p>
            <a:r>
              <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TASK</a:t>
            </a:r>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有几种题型？</a:t>
            </a:r>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84" name="Rectangle 25"/>
          <p:cNvSpPr/>
          <p:nvPr/>
        </p:nvSpPr>
        <p:spPr>
          <a:xfrm>
            <a:off x="17160849" y="7940547"/>
            <a:ext cx="7910617"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endParaRPr>
          </a:p>
        </p:txBody>
      </p:sp>
    </p:spTree>
    <p:extLst>
      <p:ext uri="{BB962C8B-B14F-4D97-AF65-F5344CB8AC3E}">
        <p14:creationId xmlns:p14="http://schemas.microsoft.com/office/powerpoint/2010/main" val="14185715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Gruppieren 1"/>
          <p:cNvGrpSpPr/>
          <p:nvPr/>
        </p:nvGrpSpPr>
        <p:grpSpPr>
          <a:xfrm>
            <a:off x="14096251" y="3508523"/>
            <a:ext cx="7781088" cy="1796522"/>
            <a:chOff x="13179002" y="4355117"/>
            <a:chExt cx="7781088" cy="1796522"/>
          </a:xfrm>
        </p:grpSpPr>
        <p:sp>
          <p:nvSpPr>
            <p:cNvPr id="25" name="Subtitle 2"/>
            <p:cNvSpPr txBox="1">
              <a:spLocks/>
            </p:cNvSpPr>
            <p:nvPr/>
          </p:nvSpPr>
          <p:spPr>
            <a:xfrm>
              <a:off x="14869909" y="4839644"/>
              <a:ext cx="6090181"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STUDY</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J</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OB</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6" name="TextBox 74"/>
            <p:cNvSpPr txBox="1"/>
            <p:nvPr/>
          </p:nvSpPr>
          <p:spPr>
            <a:xfrm>
              <a:off x="14987480" y="4355117"/>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8" name="Bogen 57"/>
            <p:cNvSpPr/>
            <p:nvPr/>
          </p:nvSpPr>
          <p:spPr>
            <a:xfrm rot="16200000">
              <a:off x="13179002" y="4787496"/>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4" name="Gruppieren 3"/>
          <p:cNvGrpSpPr/>
          <p:nvPr/>
        </p:nvGrpSpPr>
        <p:grpSpPr>
          <a:xfrm>
            <a:off x="1827626" y="3508523"/>
            <a:ext cx="9438071" cy="1789676"/>
            <a:chOff x="3426931" y="4355117"/>
            <a:chExt cx="9438071" cy="1789676"/>
          </a:xfrm>
        </p:grpSpPr>
        <p:sp>
          <p:nvSpPr>
            <p:cNvPr id="27" name="Subtitle 2"/>
            <p:cNvSpPr txBox="1">
              <a:spLocks/>
            </p:cNvSpPr>
            <p:nvPr/>
          </p:nvSpPr>
          <p:spPr>
            <a:xfrm>
              <a:off x="5054700" y="4839644"/>
              <a:ext cx="7810302"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PEOPLE</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RELATIONSHIP</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9" name="TextBox 78"/>
            <p:cNvSpPr txBox="1"/>
            <p:nvPr/>
          </p:nvSpPr>
          <p:spPr>
            <a:xfrm>
              <a:off x="5172271" y="4355117"/>
              <a:ext cx="184666" cy="461665"/>
            </a:xfrm>
            <a:prstGeom prst="rect">
              <a:avLst/>
            </a:prstGeom>
            <a:noFill/>
          </p:spPr>
          <p:txBody>
            <a:bodyPr wrap="none" rtlCol="0" anchor="ctr" anchorCtr="0">
              <a:spAutoFit/>
            </a:bodyPr>
            <a:lstStyle/>
            <a:p>
              <a:endParaRPr lang="en-US"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9" name="Bogen 58"/>
            <p:cNvSpPr/>
            <p:nvPr/>
          </p:nvSpPr>
          <p:spPr>
            <a:xfrm rot="16200000">
              <a:off x="3426931" y="4780650"/>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 name="Gruppieren 2"/>
          <p:cNvGrpSpPr/>
          <p:nvPr/>
        </p:nvGrpSpPr>
        <p:grpSpPr>
          <a:xfrm>
            <a:off x="13835466" y="8312396"/>
            <a:ext cx="9589657" cy="1713503"/>
            <a:chOff x="13200447" y="8335912"/>
            <a:chExt cx="9589657" cy="1713503"/>
          </a:xfrm>
        </p:grpSpPr>
        <p:sp>
          <p:nvSpPr>
            <p:cNvPr id="50" name="Subtitle 2"/>
            <p:cNvSpPr txBox="1">
              <a:spLocks/>
            </p:cNvSpPr>
            <p:nvPr/>
          </p:nvSpPr>
          <p:spPr>
            <a:xfrm>
              <a:off x="14869909" y="8820439"/>
              <a:ext cx="7920195"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TECHNOLOGY</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SOCIETY</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TextBox 100"/>
            <p:cNvSpPr txBox="1"/>
            <p:nvPr/>
          </p:nvSpPr>
          <p:spPr>
            <a:xfrm>
              <a:off x="14987480"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60" name="Bogen 59"/>
            <p:cNvSpPr/>
            <p:nvPr/>
          </p:nvSpPr>
          <p:spPr>
            <a:xfrm rot="16200000">
              <a:off x="13200447" y="8685272"/>
              <a:ext cx="1364143" cy="1364143"/>
            </a:xfrm>
            <a:prstGeom prst="arc">
              <a:avLst>
                <a:gd name="adj1" fmla="val 18643259"/>
                <a:gd name="adj2" fmla="val 9180569"/>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5" name="Gruppieren 4"/>
          <p:cNvGrpSpPr/>
          <p:nvPr/>
        </p:nvGrpSpPr>
        <p:grpSpPr>
          <a:xfrm>
            <a:off x="1698502" y="8147781"/>
            <a:ext cx="10931308" cy="1631823"/>
            <a:chOff x="3344846" y="8335912"/>
            <a:chExt cx="10931308" cy="1631823"/>
          </a:xfrm>
        </p:grpSpPr>
        <p:sp>
          <p:nvSpPr>
            <p:cNvPr id="51" name="Subtitle 2"/>
            <p:cNvSpPr txBox="1">
              <a:spLocks/>
            </p:cNvSpPr>
            <p:nvPr/>
          </p:nvSpPr>
          <p:spPr>
            <a:xfrm>
              <a:off x="5054700" y="8820439"/>
              <a:ext cx="9221454"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LIFE</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EXPERIENCE</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ACTIVITIES</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3" name="TextBox 102"/>
            <p:cNvSpPr txBox="1"/>
            <p:nvPr/>
          </p:nvSpPr>
          <p:spPr>
            <a:xfrm>
              <a:off x="5172271"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63" name="Bogen 62"/>
            <p:cNvSpPr/>
            <p:nvPr/>
          </p:nvSpPr>
          <p:spPr>
            <a:xfrm rot="16200000">
              <a:off x="3344846" y="8603592"/>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8" name="Rechteck 27"/>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9" name="Rechteck 28"/>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 name="文本框 5"/>
          <p:cNvSpPr txBox="1"/>
          <p:nvPr/>
        </p:nvSpPr>
        <p:spPr>
          <a:xfrm>
            <a:off x="2328401" y="4091871"/>
            <a:ext cx="540941" cy="646331"/>
          </a:xfrm>
          <a:prstGeom prst="rect">
            <a:avLst/>
          </a:prstGeom>
          <a:noFill/>
        </p:spPr>
        <p:txBody>
          <a:bodyPr wrap="square" rtlCol="0">
            <a:spAutoFit/>
          </a:bodyPr>
          <a:lstStyle/>
          <a:p>
            <a:r>
              <a:rPr kumimoji="1" lang="en-US" altLang="zh-CN" sz="3600" b="1" dirty="0" smtClean="0"/>
              <a:t>1</a:t>
            </a:r>
            <a:endParaRPr kumimoji="1" lang="zh-CN" altLang="en-US" sz="3600" b="1" dirty="0"/>
          </a:p>
        </p:txBody>
      </p:sp>
      <p:sp>
        <p:nvSpPr>
          <p:cNvPr id="7" name="文本框 6"/>
          <p:cNvSpPr txBox="1"/>
          <p:nvPr/>
        </p:nvSpPr>
        <p:spPr>
          <a:xfrm>
            <a:off x="14605423" y="4256488"/>
            <a:ext cx="418654" cy="646331"/>
          </a:xfrm>
          <a:prstGeom prst="rect">
            <a:avLst/>
          </a:prstGeom>
          <a:noFill/>
        </p:spPr>
        <p:txBody>
          <a:bodyPr wrap="none" rtlCol="0">
            <a:spAutoFit/>
          </a:bodyPr>
          <a:lstStyle/>
          <a:p>
            <a:r>
              <a:rPr kumimoji="1" lang="en-US" altLang="zh-CN" sz="3600" b="1" dirty="0" smtClean="0"/>
              <a:t>2</a:t>
            </a:r>
            <a:endParaRPr kumimoji="1" lang="zh-CN" altLang="en-US" sz="3600" b="1" dirty="0"/>
          </a:p>
        </p:txBody>
      </p:sp>
      <p:sp>
        <p:nvSpPr>
          <p:cNvPr id="8" name="文本框 7"/>
          <p:cNvSpPr txBox="1"/>
          <p:nvPr/>
        </p:nvSpPr>
        <p:spPr>
          <a:xfrm>
            <a:off x="2187286" y="8842204"/>
            <a:ext cx="1810978" cy="646331"/>
          </a:xfrm>
          <a:prstGeom prst="rect">
            <a:avLst/>
          </a:prstGeom>
          <a:noFill/>
        </p:spPr>
        <p:txBody>
          <a:bodyPr wrap="square" rtlCol="0">
            <a:spAutoFit/>
          </a:bodyPr>
          <a:lstStyle/>
          <a:p>
            <a:r>
              <a:rPr kumimoji="1" lang="en-US" altLang="zh-CN" sz="3600" b="1" dirty="0" smtClean="0"/>
              <a:t>3</a:t>
            </a:r>
            <a:endParaRPr kumimoji="1" lang="zh-CN" altLang="en-US" sz="3600" b="1" dirty="0"/>
          </a:p>
        </p:txBody>
      </p:sp>
      <p:sp>
        <p:nvSpPr>
          <p:cNvPr id="9" name="文本框 8"/>
          <p:cNvSpPr txBox="1"/>
          <p:nvPr/>
        </p:nvSpPr>
        <p:spPr>
          <a:xfrm>
            <a:off x="14393750" y="9077370"/>
            <a:ext cx="1222998" cy="646331"/>
          </a:xfrm>
          <a:prstGeom prst="rect">
            <a:avLst/>
          </a:prstGeom>
          <a:noFill/>
        </p:spPr>
        <p:txBody>
          <a:bodyPr wrap="square" rtlCol="0">
            <a:spAutoFit/>
          </a:bodyPr>
          <a:lstStyle/>
          <a:p>
            <a:r>
              <a:rPr kumimoji="1" lang="en-US" altLang="zh-CN" sz="3600" b="1" dirty="0" smtClean="0"/>
              <a:t>4</a:t>
            </a:r>
            <a:endParaRPr kumimoji="1" lang="zh-CN" altLang="en-US" sz="3600" b="1" dirty="0"/>
          </a:p>
        </p:txBody>
      </p:sp>
      <p:sp>
        <p:nvSpPr>
          <p:cNvPr id="10" name="文本框 9"/>
          <p:cNvSpPr txBox="1"/>
          <p:nvPr/>
        </p:nvSpPr>
        <p:spPr>
          <a:xfrm>
            <a:off x="329269" y="681980"/>
            <a:ext cx="5197743" cy="1107996"/>
          </a:xfrm>
          <a:prstGeom prst="rect">
            <a:avLst/>
          </a:prstGeom>
          <a:noFill/>
        </p:spPr>
        <p:txBody>
          <a:bodyPr wrap="square" rtlCol="0">
            <a:spAutoFit/>
          </a:bodyPr>
          <a:lstStyle/>
          <a:p>
            <a:r>
              <a:rPr kumimoji="1" lang="en-US" altLang="zh-CN" sz="6600" b="1" dirty="0" smtClean="0"/>
              <a:t>TASK</a:t>
            </a:r>
            <a:r>
              <a:rPr kumimoji="1" lang="zh-CN" altLang="en-US" sz="6600" b="1" dirty="0" smtClean="0"/>
              <a:t> </a:t>
            </a:r>
            <a:r>
              <a:rPr kumimoji="1" lang="en-US" altLang="zh-CN" sz="6600" b="1" dirty="0" smtClean="0"/>
              <a:t>1</a:t>
            </a:r>
            <a:r>
              <a:rPr kumimoji="1" lang="zh-CN" altLang="en-US" sz="6600" b="1" dirty="0" smtClean="0"/>
              <a:t> 题型</a:t>
            </a:r>
            <a:endParaRPr kumimoji="1" lang="zh-CN" altLang="en-US" sz="6600" b="1" dirty="0"/>
          </a:p>
        </p:txBody>
      </p:sp>
    </p:spTree>
    <p:extLst>
      <p:ext uri="{BB962C8B-B14F-4D97-AF65-F5344CB8AC3E}">
        <p14:creationId xmlns:p14="http://schemas.microsoft.com/office/powerpoint/2010/main" val="351041335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0-#ppt_w/2"/>
                                          </p:val>
                                        </p:tav>
                                        <p:tav tm="100000">
                                          <p:val>
                                            <p:strVal val="#ppt_x"/>
                                          </p:val>
                                        </p:tav>
                                      </p:tavLst>
                                    </p:anim>
                                    <p:anim calcmode="lin" valueType="num">
                                      <p:cBhvr additive="base">
                                        <p:cTn id="13" dur="25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0-#ppt_w/2"/>
                                          </p:val>
                                        </p:tav>
                                        <p:tav tm="100000">
                                          <p:val>
                                            <p:strVal val="#ppt_x"/>
                                          </p:val>
                                        </p:tav>
                                      </p:tavLst>
                                    </p:anim>
                                    <p:anim calcmode="lin" valueType="num">
                                      <p:cBhvr additive="base">
                                        <p:cTn id="18" dur="25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0-#ppt_w/2"/>
                                          </p:val>
                                        </p:tav>
                                        <p:tav tm="100000">
                                          <p:val>
                                            <p:strVal val="#ppt_x"/>
                                          </p:val>
                                        </p:tav>
                                      </p:tavLst>
                                    </p:anim>
                                    <p:anim calcmode="lin" valueType="num">
                                      <p:cBhvr additive="base">
                                        <p:cTn id="23"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0"/>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4800" b="1" dirty="0" smtClean="0">
                <a:solidFill>
                  <a:schemeClr val="bg1"/>
                </a:solidFill>
                <a:latin typeface="Calibri" panose="020F0502020204030204" pitchFamily="34" charset="0"/>
                <a:ea typeface="Yu Gothic Medium" pitchFamily="34" charset="-128"/>
                <a:cs typeface="Calibri" panose="020F0502020204030204" pitchFamily="34" charset="0"/>
              </a:rPr>
              <a:t>       </a:t>
            </a:r>
            <a:r>
              <a:rPr lang="en-US" altLang="zh-CN" sz="4800" b="1" dirty="0" smtClean="0">
                <a:solidFill>
                  <a:schemeClr val="bg1"/>
                </a:solidFill>
                <a:latin typeface="Calibri" panose="020F0502020204030204" pitchFamily="34" charset="0"/>
                <a:ea typeface="Yu Gothic Medium" pitchFamily="34" charset="-128"/>
                <a:cs typeface="Calibri" panose="020F0502020204030204" pitchFamily="34" charset="0"/>
              </a:rPr>
              <a:t>Do you agree or disagree with the following statement?</a:t>
            </a:r>
          </a:p>
          <a:p>
            <a:pPr>
              <a:lnSpc>
                <a:spcPct val="150000"/>
              </a:lnSpc>
            </a:pPr>
            <a:r>
              <a:rPr lang="zh-CN" altLang="en-US" sz="4800" b="1" dirty="0" smtClean="0">
                <a:solidFill>
                  <a:schemeClr val="bg1"/>
                </a:solidFill>
                <a:latin typeface="Calibri" panose="020F0502020204030204" pitchFamily="34" charset="0"/>
                <a:ea typeface="Yu Gothic Medium" pitchFamily="34" charset="-128"/>
                <a:cs typeface="Calibri" panose="020F0502020204030204" pitchFamily="34" charset="0"/>
              </a:rPr>
              <a:t>        </a:t>
            </a:r>
            <a:r>
              <a:rPr lang="en-US" altLang="zh-CN" sz="4800" b="1" dirty="0" smtClean="0">
                <a:solidFill>
                  <a:schemeClr val="bg1"/>
                </a:solidFill>
                <a:latin typeface="Calibri" panose="020F0502020204030204" pitchFamily="34" charset="0"/>
                <a:ea typeface="Yu Gothic Medium" pitchFamily="34" charset="-128"/>
                <a:cs typeface="Calibri" panose="020F0502020204030204" pitchFamily="34" charset="0"/>
              </a:rPr>
              <a:t>It is more important to maintain relationship with family members than with </a:t>
            </a:r>
            <a:r>
              <a:rPr lang="en-US" altLang="zh-CN" sz="4800" b="1" dirty="0" smtClean="0">
                <a:solidFill>
                  <a:srgbClr val="FFFFFF"/>
                </a:solidFill>
                <a:latin typeface="Calibri" panose="020F0502020204030204" pitchFamily="34" charset="0"/>
                <a:ea typeface="Yu Gothic Medium" pitchFamily="34" charset="-128"/>
                <a:cs typeface="Calibri" panose="020F0502020204030204" pitchFamily="34" charset="0"/>
              </a:rPr>
              <a:t>friends.</a:t>
            </a:r>
          </a:p>
          <a:p>
            <a:pPr>
              <a:lnSpc>
                <a:spcPct val="150000"/>
              </a:lnSpc>
            </a:pPr>
            <a:endParaRPr lang="en-US" altLang="zh-CN" sz="4800" dirty="0">
              <a:solidFill>
                <a:srgbClr val="FFFFFF"/>
              </a:solidFill>
              <a:latin typeface="Calibri" panose="020F0502020204030204" pitchFamily="34" charset="0"/>
              <a:ea typeface="Yu Gothic Medium" pitchFamily="34" charset="-128"/>
              <a:cs typeface="Calibri" panose="020F0502020204030204" pitchFamily="34" charset="0"/>
            </a:endParaRPr>
          </a:p>
          <a:p>
            <a:pPr>
              <a:lnSpc>
                <a:spcPct val="150000"/>
              </a:lnSpc>
            </a:pPr>
            <a:r>
              <a:rPr lang="en-US" altLang="zh-CN" sz="4400" dirty="0" smtClean="0">
                <a:solidFill>
                  <a:srgbClr val="FFFF00"/>
                </a:solidFill>
                <a:latin typeface="Calibri" panose="020F0502020204030204" pitchFamily="34" charset="0"/>
                <a:ea typeface="Yu Gothic Medium" pitchFamily="34" charset="-128"/>
                <a:cs typeface="Calibri" panose="020F0502020204030204" pitchFamily="34" charset="0"/>
              </a:rPr>
              <a:t>                                                                                                                                                                 2016.03.11</a:t>
            </a:r>
          </a:p>
          <a:p>
            <a:pPr>
              <a:lnSpc>
                <a:spcPct val="150000"/>
              </a:lnSpc>
            </a:pPr>
            <a:r>
              <a:rPr lang="en-US" altLang="zh-CN" sz="4800" dirty="0">
                <a:solidFill>
                  <a:srgbClr val="FFFFFF"/>
                </a:solidFill>
                <a:latin typeface="Calibri" panose="020F0502020204030204" pitchFamily="34" charset="0"/>
                <a:ea typeface="Yu Gothic Medium" pitchFamily="34" charset="-128"/>
                <a:cs typeface="Calibri" panose="020F0502020204030204" pitchFamily="34" charset="0"/>
              </a:rPr>
              <a:t> </a:t>
            </a:r>
            <a:r>
              <a:rPr lang="en-US" altLang="zh-CN" sz="4800" dirty="0" smtClean="0">
                <a:solidFill>
                  <a:srgbClr val="FFFFFF"/>
                </a:solidFill>
                <a:latin typeface="Calibri" panose="020F0502020204030204" pitchFamily="34" charset="0"/>
                <a:ea typeface="Yu Gothic Medium" pitchFamily="34" charset="-128"/>
                <a:cs typeface="Calibri" panose="020F0502020204030204" pitchFamily="34" charset="0"/>
              </a:rPr>
              <a:t>            </a:t>
            </a:r>
          </a:p>
          <a:p>
            <a:pPr>
              <a:lnSpc>
                <a:spcPct val="150000"/>
              </a:lnSpc>
            </a:pPr>
            <a:r>
              <a:rPr lang="en-US" altLang="zh-CN" sz="4800" dirty="0">
                <a:solidFill>
                  <a:srgbClr val="FFFFFF"/>
                </a:solidFill>
                <a:latin typeface="Calibri" panose="020F0502020204030204" pitchFamily="34" charset="0"/>
                <a:ea typeface="Yu Gothic Medium" pitchFamily="34" charset="-128"/>
                <a:cs typeface="Calibri" panose="020F0502020204030204" pitchFamily="34" charset="0"/>
              </a:rPr>
              <a:t> </a:t>
            </a:r>
            <a:r>
              <a:rPr lang="en-US" altLang="zh-CN" sz="4800" dirty="0" smtClean="0">
                <a:solidFill>
                  <a:srgbClr val="FFFFFF"/>
                </a:solidFill>
                <a:latin typeface="Calibri" panose="020F0502020204030204" pitchFamily="34" charset="0"/>
                <a:ea typeface="Yu Gothic Medium" pitchFamily="34" charset="-128"/>
                <a:cs typeface="Calibri" panose="020F0502020204030204" pitchFamily="34" charset="0"/>
              </a:rPr>
              <a:t>              </a:t>
            </a:r>
            <a:r>
              <a:rPr lang="en-US" altLang="zh-CN" sz="5400" b="1" dirty="0" smtClean="0">
                <a:solidFill>
                  <a:srgbClr val="FFFFFF"/>
                </a:solidFill>
                <a:latin typeface="Calibri" panose="020F0502020204030204" pitchFamily="34" charset="0"/>
                <a:ea typeface="Yu Gothic Medium" pitchFamily="34" charset="-128"/>
                <a:cs typeface="Calibri" panose="020F0502020204030204" pitchFamily="34" charset="0"/>
              </a:rPr>
              <a:t>Prep time:          15s</a:t>
            </a:r>
          </a:p>
          <a:p>
            <a:pPr>
              <a:lnSpc>
                <a:spcPct val="150000"/>
              </a:lnSpc>
            </a:pPr>
            <a:r>
              <a:rPr lang="en-US" altLang="zh-CN" sz="5400" b="1" dirty="0">
                <a:solidFill>
                  <a:srgbClr val="FFFFFF"/>
                </a:solidFill>
                <a:latin typeface="Calibri" panose="020F0502020204030204" pitchFamily="34" charset="0"/>
                <a:ea typeface="Yu Gothic Medium" pitchFamily="34" charset="-128"/>
                <a:cs typeface="Calibri" panose="020F0502020204030204" pitchFamily="34" charset="0"/>
              </a:rPr>
              <a:t> </a:t>
            </a:r>
            <a:r>
              <a:rPr lang="en-US" altLang="zh-CN" sz="5400" b="1" dirty="0" smtClean="0">
                <a:solidFill>
                  <a:srgbClr val="FFFFFF"/>
                </a:solidFill>
                <a:latin typeface="Calibri" panose="020F0502020204030204" pitchFamily="34" charset="0"/>
                <a:ea typeface="Yu Gothic Medium" pitchFamily="34" charset="-128"/>
                <a:cs typeface="Calibri" panose="020F0502020204030204" pitchFamily="34" charset="0"/>
              </a:rPr>
              <a:t>            Answer time:    45s</a:t>
            </a:r>
            <a:endParaRPr lang="en-US" altLang="zh-CN" sz="5400" b="1" dirty="0">
              <a:solidFill>
                <a:srgbClr val="FFFFFF"/>
              </a:solidFill>
              <a:latin typeface="Calibri" panose="020F0502020204030204" pitchFamily="34" charset="0"/>
              <a:ea typeface="Yu Gothic Medium" pitchFamily="34" charset="-128"/>
              <a:cs typeface="Calibri" panose="020F0502020204030204" pitchFamily="34" charset="0"/>
            </a:endParaRPr>
          </a:p>
        </p:txBody>
      </p:sp>
      <p:sp>
        <p:nvSpPr>
          <p:cNvPr id="254" name="文本框 253"/>
          <p:cNvSpPr txBox="1"/>
          <p:nvPr/>
        </p:nvSpPr>
        <p:spPr>
          <a:xfrm>
            <a:off x="603812" y="370595"/>
            <a:ext cx="8451079" cy="6001643"/>
          </a:xfrm>
          <a:prstGeom prst="rect">
            <a:avLst/>
          </a:prstGeom>
          <a:noFill/>
        </p:spPr>
        <p:txBody>
          <a:bodyPr wrap="squar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pPr algn="l"/>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Practice</a:t>
            </a:r>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Time</a:t>
            </a:r>
          </a:p>
          <a:p>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p>
          <a:p>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p>
        </p:txBody>
      </p:sp>
      <p:sp>
        <p:nvSpPr>
          <p:cNvPr id="284" name="Rectangle 25"/>
          <p:cNvSpPr/>
          <p:nvPr/>
        </p:nvSpPr>
        <p:spPr>
          <a:xfrm>
            <a:off x="17160849" y="7940547"/>
            <a:ext cx="7910617"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endParaRPr>
          </a:p>
        </p:txBody>
      </p:sp>
    </p:spTree>
    <p:extLst>
      <p:ext uri="{BB962C8B-B14F-4D97-AF65-F5344CB8AC3E}">
        <p14:creationId xmlns:p14="http://schemas.microsoft.com/office/powerpoint/2010/main" val="5989943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1" name="Textfeld 30"/>
          <p:cNvSpPr txBox="1"/>
          <p:nvPr/>
        </p:nvSpPr>
        <p:spPr>
          <a:xfrm>
            <a:off x="0" y="1091204"/>
            <a:ext cx="14494128" cy="861774"/>
          </a:xfrm>
          <a:prstGeom prst="rect">
            <a:avLst/>
          </a:prstGeom>
          <a:noFill/>
        </p:spPr>
        <p:txBody>
          <a:bodyPr wrap="square" rtlCol="0">
            <a:spAutoFit/>
          </a:bodyPr>
          <a:lstStyle/>
          <a:p>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de-DE"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TASK 1 </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痛点</a:t>
            </a:r>
            <a:r>
              <a:rPr lang="de-DE"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 </a:t>
            </a:r>
            <a:r>
              <a:rPr lang="de-DE" sz="5000" b="1" dirty="0" err="1"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中国考生的</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r>
              <a:rPr lang="de-DE" sz="5000" b="1" dirty="0" err="1"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恐怖游轮</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t>
            </a:r>
            <a:endParaRPr lang="de-DE" sz="50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87" name="Shape 616"/>
          <p:cNvSpPr/>
          <p:nvPr/>
        </p:nvSpPr>
        <p:spPr>
          <a:xfrm>
            <a:off x="11299599" y="3965217"/>
            <a:ext cx="4340669" cy="8404463"/>
          </a:xfrm>
          <a:prstGeom prst="rect">
            <a:avLst/>
          </a:prstGeom>
          <a:noFill/>
          <a:ln>
            <a:noFill/>
          </a:ln>
        </p:spPr>
        <p:txBody>
          <a:bodyPr lIns="182824" tIns="91400" rIns="182824" bIns="91400" anchor="t" anchorCtr="0">
            <a:noAutofit/>
          </a:bodyPr>
          <a:lstStyle/>
          <a:p>
            <a:pPr marL="571500" indent="-571500">
              <a:lnSpc>
                <a:spcPct val="130000"/>
              </a:lnSpc>
              <a:buSzPct val="25000"/>
              <a:buFont typeface="Wingdings" charset="2"/>
              <a:buChar char="l"/>
            </a:pP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开不了口？</a:t>
            </a:r>
            <a:r>
              <a:rPr lang="en-US" altLang="zh-CN"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a:t>
            </a: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没话讲？</a:t>
            </a:r>
          </a:p>
          <a:p>
            <a:pPr>
              <a:lnSpc>
                <a:spcPct val="130000"/>
              </a:lnSpc>
              <a:buSzPct val="25000"/>
            </a:pP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a:t>
            </a:r>
          </a:p>
          <a:p>
            <a:pPr marL="571500" indent="-571500">
              <a:lnSpc>
                <a:spcPct val="130000"/>
              </a:lnSpc>
              <a:buSzPct val="25000"/>
              <a:buFont typeface="Wingdings" charset="2"/>
              <a:buChar char="l"/>
            </a:pPr>
            <a:endParaRPr lang="zh-CN" altLang="en-US" sz="4400" b="1" dirty="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开口即扣分？</a:t>
            </a:r>
          </a:p>
          <a:p>
            <a:pPr marL="571500" indent="-571500">
              <a:lnSpc>
                <a:spcPct val="130000"/>
              </a:lnSpc>
              <a:buSzPct val="25000"/>
              <a:buFont typeface="Wingdings" charset="2"/>
              <a:buChar char="l"/>
            </a:pPr>
            <a:endParaRPr lang="zh-CN" altLang="en-US" sz="4400" b="1" dirty="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400" b="1" dirty="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衔接生硬</a:t>
            </a:r>
          </a:p>
          <a:p>
            <a:pPr marL="571500" indent="-571500">
              <a:lnSpc>
                <a:spcPct val="130000"/>
              </a:lnSpc>
              <a:buSzPct val="25000"/>
              <a:buFont typeface="Wingdings" charset="2"/>
              <a:buChar char="l"/>
            </a:pPr>
            <a:endParaRPr lang="zh-CN" altLang="en-US" sz="4000" dirty="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000" dirty="0" smtClean="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41" name="Rechteck 4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4" name="Rechteck 43"/>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8" name="图片 7" descr="th.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27290"/>
            <a:ext cx="10095041" cy="7560632"/>
          </a:xfrm>
          <a:prstGeom prst="rect">
            <a:avLst/>
          </a:prstGeom>
        </p:spPr>
      </p:pic>
      <p:sp>
        <p:nvSpPr>
          <p:cNvPr id="12" name="虚尾箭头 11"/>
          <p:cNvSpPr/>
          <p:nvPr/>
        </p:nvSpPr>
        <p:spPr>
          <a:xfrm>
            <a:off x="15828422" y="7172531"/>
            <a:ext cx="2257843" cy="893627"/>
          </a:xfrm>
          <a:prstGeom prst="stripedRightArrow">
            <a:avLst/>
          </a:prstGeom>
          <a:solidFill>
            <a:srgbClr val="508CC1">
              <a:alpha val="88000"/>
            </a:srgbClr>
          </a:solidFill>
          <a:ln w="57150" cmpd="sng">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18874156" y="3997805"/>
            <a:ext cx="5503494" cy="7980645"/>
          </a:xfrm>
          <a:prstGeom prst="rect">
            <a:avLst/>
          </a:prstGeom>
          <a:noFill/>
        </p:spPr>
        <p:txBody>
          <a:bodyPr wrap="square" rtlCol="0">
            <a:spAutoFit/>
          </a:bodyPr>
          <a:lstStyle/>
          <a:p>
            <a:pPr marL="571500" indent="-571500">
              <a:lnSpc>
                <a:spcPct val="130000"/>
              </a:lnSpc>
              <a:buSzPct val="25000"/>
              <a:buFont typeface="Wingdings" charset="2"/>
              <a:buChar char="l"/>
            </a:pP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万能语料</a:t>
            </a:r>
          </a:p>
          <a:p>
            <a:pPr>
              <a:lnSpc>
                <a:spcPct val="130000"/>
              </a:lnSpc>
              <a:buSzPct val="25000"/>
            </a:pPr>
            <a:endParaRPr lang="zh-CN" altLang="en-US" sz="4400" b="1" dirty="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骗过机器的</a:t>
            </a:r>
          </a:p>
          <a:p>
            <a:pPr>
              <a:lnSpc>
                <a:spcPct val="130000"/>
              </a:lnSpc>
              <a:buSzPct val="25000"/>
            </a:pP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a:t>
            </a:r>
            <a:r>
              <a:rPr lang="en-US" altLang="zh-CN"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Delivery</a:t>
            </a: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a:t>
            </a:r>
            <a:r>
              <a:rPr lang="en-US" altLang="zh-CN"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&amp;Language</a:t>
            </a: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a:t>
            </a:r>
            <a:r>
              <a:rPr lang="en-US" altLang="zh-CN"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Use</a:t>
            </a: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a:t>
            </a:r>
            <a:endParaRPr lang="zh-CN" altLang="en-US" sz="4400" b="1" dirty="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万能句</a:t>
            </a:r>
            <a:r>
              <a:rPr lang="en-US" altLang="zh-CN"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&amp;</a:t>
            </a:r>
            <a:r>
              <a:rPr lang="zh-CN" altLang="en-US" sz="4400" b="1" dirty="0" smtClean="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 替换词汇</a:t>
            </a:r>
            <a:endParaRPr lang="zh-CN" altLang="en-US" sz="4400" b="1" dirty="0">
              <a:solidFill>
                <a:srgbClr val="800000"/>
              </a:solidFill>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Tree>
    <p:extLst>
      <p:ext uri="{BB962C8B-B14F-4D97-AF65-F5344CB8AC3E}">
        <p14:creationId xmlns:p14="http://schemas.microsoft.com/office/powerpoint/2010/main" val="5986308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3572"/>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103" name="组合 102"/>
          <p:cNvGrpSpPr/>
          <p:nvPr/>
        </p:nvGrpSpPr>
        <p:grpSpPr>
          <a:xfrm>
            <a:off x="-6812517" y="1834489"/>
            <a:ext cx="20201480" cy="17175226"/>
            <a:chOff x="1638301" y="681038"/>
            <a:chExt cx="6464300" cy="5495925"/>
          </a:xfrm>
        </p:grpSpPr>
        <p:sp>
          <p:nvSpPr>
            <p:cNvPr id="104"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5"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6"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7"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8"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9"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0"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1"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2"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3"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4"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5"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6"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7"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8"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9"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0"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1"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2"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3"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4"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5"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6"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7"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8"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9"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0"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1"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2"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3"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4"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5"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6"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37" name="组合 136"/>
          <p:cNvGrpSpPr/>
          <p:nvPr/>
        </p:nvGrpSpPr>
        <p:grpSpPr>
          <a:xfrm>
            <a:off x="-7428749" y="8678140"/>
            <a:ext cx="15470868" cy="10489304"/>
            <a:chOff x="-287338" y="3659188"/>
            <a:chExt cx="4994276" cy="3386137"/>
          </a:xfrm>
          <a:solidFill>
            <a:srgbClr val="FFFFFF">
              <a:alpha val="30196"/>
            </a:srgbClr>
          </a:solidFill>
        </p:grpSpPr>
        <p:sp>
          <p:nvSpPr>
            <p:cNvPr id="138"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9"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0"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1"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2"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3"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4"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5"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6"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7"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8"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9"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0"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1"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2"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3"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4"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5"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6"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7"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8"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9"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0"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1"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2"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3"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4"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5"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6" name="Oval 33"/>
            <p:cNvSpPr>
              <a:spLocks noChangeArrowheads="1"/>
            </p:cNvSpPr>
            <p:nvPr/>
          </p:nvSpPr>
          <p:spPr bwMode="auto">
            <a:xfrm>
              <a:off x="2260600" y="3868738"/>
              <a:ext cx="104775" cy="104566"/>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7"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8"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9"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0"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1"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2"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3"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4"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5"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6"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7"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54" name="文本框 253"/>
          <p:cNvSpPr txBox="1"/>
          <p:nvPr/>
        </p:nvSpPr>
        <p:spPr>
          <a:xfrm>
            <a:off x="10390665" y="6061587"/>
            <a:ext cx="4358886" cy="1569660"/>
          </a:xfrm>
          <a:prstGeom prst="rect">
            <a:avLst/>
          </a:prstGeom>
          <a:noFill/>
        </p:spPr>
        <p:txBody>
          <a:bodyPr wrap="non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r>
              <a:rPr lang="en-US" altLang="zh-CN"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PART </a:t>
            </a:r>
            <a:r>
              <a:rPr lang="zh-CN" altLang="zh-CN"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4</a:t>
            </a:r>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84" name="Rectangle 25"/>
          <p:cNvSpPr/>
          <p:nvPr/>
        </p:nvSpPr>
        <p:spPr>
          <a:xfrm>
            <a:off x="16345843" y="7940547"/>
            <a:ext cx="8725624"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TASK</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a:t>
            </a:r>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1</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人物题</a:t>
            </a:r>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&amp;</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答题思路</a:t>
            </a:r>
            <a:endParaRPr lang="en-US" sz="4800" b="1" dirty="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endParaRPr>
          </a:p>
        </p:txBody>
      </p:sp>
    </p:spTree>
    <p:extLst>
      <p:ext uri="{BB962C8B-B14F-4D97-AF65-F5344CB8AC3E}">
        <p14:creationId xmlns:p14="http://schemas.microsoft.com/office/powerpoint/2010/main" val="8368234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1" name="Textfeld 40"/>
          <p:cNvSpPr txBox="1"/>
          <p:nvPr/>
        </p:nvSpPr>
        <p:spPr>
          <a:xfrm>
            <a:off x="1107481" y="4390371"/>
            <a:ext cx="12086790" cy="8494633"/>
          </a:xfrm>
          <a:prstGeom prst="rect">
            <a:avLst/>
          </a:prstGeom>
          <a:noFill/>
        </p:spPr>
        <p:txBody>
          <a:bodyPr wrap="square" rtlCol="0">
            <a:spAutoFit/>
          </a:bodyPr>
          <a:lstStyle/>
          <a:p>
            <a:pPr marL="285750" indent="-285750">
              <a:buClr>
                <a:schemeClr val="tx1"/>
              </a:buClr>
              <a:buFont typeface="Arial" charset="0"/>
              <a:buChar char="•"/>
              <a:defRPr/>
            </a:pPr>
            <a:r>
              <a:rPr lang="en-US" altLang="zh-CN" sz="5400" b="1" dirty="0" smtClean="0">
                <a:solidFill>
                  <a:schemeClr val="accent1"/>
                </a:solidFill>
                <a:latin typeface="微软雅黑" charset="0"/>
                <a:ea typeface="微软雅黑" charset="0"/>
                <a:cs typeface="微软雅黑" charset="0"/>
                <a:sym typeface="Sansation" charset="0"/>
              </a:rPr>
              <a:t>  </a:t>
            </a:r>
            <a:r>
              <a:rPr lang="zh-CN" altLang="en-US" sz="5400" b="1" dirty="0" smtClean="0">
                <a:solidFill>
                  <a:schemeClr val="accent1"/>
                </a:solidFill>
                <a:latin typeface="微软雅黑" charset="0"/>
                <a:ea typeface="微软雅黑" charset="0"/>
                <a:cs typeface="微软雅黑" charset="0"/>
                <a:sym typeface="Sansation" charset="0"/>
              </a:rPr>
              <a:t>吴</a:t>
            </a:r>
            <a:r>
              <a:rPr lang="zh-CN" altLang="en-US" sz="5400" b="1" dirty="0">
                <a:solidFill>
                  <a:schemeClr val="accent1"/>
                </a:solidFill>
                <a:latin typeface="微软雅黑" charset="0"/>
                <a:ea typeface="微软雅黑" charset="0"/>
                <a:cs typeface="微软雅黑" charset="0"/>
                <a:sym typeface="Sansation" charset="0"/>
              </a:rPr>
              <a:t>悠     </a:t>
            </a:r>
            <a:r>
              <a:rPr lang="en-US" altLang="zh-CN" sz="6000" b="1" i="1" dirty="0">
                <a:solidFill>
                  <a:srgbClr val="508CC1"/>
                </a:solidFill>
                <a:latin typeface="Avenir Black"/>
                <a:ea typeface="微软雅黑" charset="0"/>
                <a:cs typeface="Avenir Black"/>
                <a:sym typeface="Sansation" charset="0"/>
              </a:rPr>
              <a:t>Lynn</a:t>
            </a:r>
          </a:p>
          <a:p>
            <a:pPr marL="285750" indent="-285750">
              <a:buClr>
                <a:schemeClr val="tx1"/>
              </a:buClr>
              <a:buFont typeface="Arial" charset="0"/>
              <a:buChar char="•"/>
              <a:defRPr/>
            </a:pPr>
            <a:endParaRPr lang="en-US" altLang="zh-CN" sz="5400" b="1" dirty="0">
              <a:solidFill>
                <a:schemeClr val="accent1"/>
              </a:solidFill>
              <a:latin typeface="微软雅黑" charset="0"/>
              <a:ea typeface="微软雅黑" charset="0"/>
              <a:cs typeface="微软雅黑" charset="0"/>
              <a:sym typeface="Sansation" charset="0"/>
            </a:endParaRPr>
          </a:p>
          <a:p>
            <a:pPr marL="285750" indent="-285750">
              <a:buClr>
                <a:schemeClr val="tx1"/>
              </a:buClr>
              <a:buFont typeface="Arial" charset="0"/>
              <a:buChar char="•"/>
              <a:defRPr/>
            </a:pPr>
            <a:r>
              <a:rPr lang="en-US" altLang="zh-CN" sz="5400" b="1" dirty="0" smtClean="0">
                <a:solidFill>
                  <a:schemeClr val="accent1"/>
                </a:solidFill>
                <a:latin typeface="微软雅黑" charset="0"/>
                <a:ea typeface="微软雅黑" charset="0"/>
                <a:cs typeface="微软雅黑" charset="0"/>
                <a:sym typeface="Sansation" charset="0"/>
              </a:rPr>
              <a:t>  </a:t>
            </a:r>
            <a:r>
              <a:rPr lang="zh-CN" altLang="en-US" sz="5400" b="1" dirty="0" smtClean="0">
                <a:solidFill>
                  <a:schemeClr val="accent1"/>
                </a:solidFill>
                <a:latin typeface="微软雅黑" charset="0"/>
                <a:ea typeface="微软雅黑" charset="0"/>
                <a:cs typeface="微软雅黑" charset="0"/>
                <a:sym typeface="Sansation" charset="0"/>
              </a:rPr>
              <a:t>新航道</a:t>
            </a:r>
            <a:r>
              <a:rPr lang="en-US" altLang="zh-CN" sz="5400" b="1" dirty="0" smtClean="0">
                <a:solidFill>
                  <a:schemeClr val="accent1"/>
                </a:solidFill>
                <a:latin typeface="微软雅黑" charset="0"/>
                <a:ea typeface="微软雅黑" charset="0"/>
                <a:cs typeface="微软雅黑" charset="0"/>
                <a:sym typeface="Sansation" charset="0"/>
              </a:rPr>
              <a:t> </a:t>
            </a:r>
            <a:r>
              <a:rPr lang="zh-CN" altLang="en-US" sz="5400" b="1" dirty="0" smtClean="0">
                <a:solidFill>
                  <a:schemeClr val="accent1"/>
                </a:solidFill>
                <a:latin typeface="微软雅黑" charset="0"/>
                <a:ea typeface="微软雅黑" charset="0"/>
                <a:cs typeface="微软雅黑" charset="0"/>
                <a:sym typeface="Sansation" charset="0"/>
              </a:rPr>
              <a:t> </a:t>
            </a:r>
            <a:r>
              <a:rPr lang="zh-CN" altLang="en-US" sz="5400" b="1" dirty="0">
                <a:solidFill>
                  <a:schemeClr val="accent1"/>
                </a:solidFill>
                <a:latin typeface="微软雅黑" charset="0"/>
                <a:ea typeface="微软雅黑" charset="0"/>
                <a:cs typeface="微软雅黑" charset="0"/>
                <a:sym typeface="Sansation" charset="0"/>
              </a:rPr>
              <a:t>北美考试院  </a:t>
            </a:r>
            <a:r>
              <a:rPr lang="zh-CN" altLang="en-US" sz="5400" b="1" dirty="0" smtClean="0">
                <a:solidFill>
                  <a:schemeClr val="accent1"/>
                </a:solidFill>
                <a:latin typeface="微软雅黑" charset="0"/>
                <a:ea typeface="微软雅黑" charset="0"/>
                <a:cs typeface="微软雅黑" charset="0"/>
                <a:sym typeface="Sansation" charset="0"/>
              </a:rPr>
              <a:t> </a:t>
            </a:r>
            <a:r>
              <a:rPr lang="zh-CN" altLang="en-US" sz="5400" b="1" dirty="0">
                <a:solidFill>
                  <a:schemeClr val="accent1"/>
                </a:solidFill>
                <a:latin typeface="微软雅黑" charset="0"/>
                <a:ea typeface="微软雅黑" charset="0"/>
                <a:cs typeface="微软雅黑" charset="0"/>
                <a:sym typeface="Sansation" charset="0"/>
              </a:rPr>
              <a:t>托福口语</a:t>
            </a:r>
            <a:endParaRPr lang="en-US" altLang="zh-CN" sz="5400" b="1" dirty="0">
              <a:solidFill>
                <a:schemeClr val="accent1"/>
              </a:solidFill>
              <a:latin typeface="微软雅黑" charset="0"/>
              <a:ea typeface="微软雅黑" charset="0"/>
              <a:cs typeface="微软雅黑" charset="0"/>
              <a:sym typeface="Sansation" charset="0"/>
            </a:endParaRPr>
          </a:p>
          <a:p>
            <a:pPr marL="285750" indent="-285750">
              <a:buClr>
                <a:schemeClr val="tx1"/>
              </a:buClr>
              <a:buFont typeface="Arial" charset="0"/>
              <a:buChar char="•"/>
              <a:defRPr/>
            </a:pPr>
            <a:endParaRPr lang="en-US" altLang="zh-CN" sz="5400" b="1" dirty="0">
              <a:solidFill>
                <a:schemeClr val="accent1"/>
              </a:solidFill>
              <a:latin typeface="微软雅黑" charset="0"/>
              <a:ea typeface="微软雅黑" charset="0"/>
              <a:cs typeface="微软雅黑" charset="0"/>
              <a:sym typeface="Sansation" charset="0"/>
            </a:endParaRPr>
          </a:p>
          <a:p>
            <a:pPr marL="285750" indent="-285750">
              <a:buClr>
                <a:schemeClr val="tx1"/>
              </a:buClr>
              <a:buFont typeface="Arial" charset="0"/>
              <a:buChar char="•"/>
              <a:defRPr/>
            </a:pPr>
            <a:r>
              <a:rPr lang="en-US" altLang="zh-CN" sz="5400" b="1" dirty="0" smtClean="0">
                <a:solidFill>
                  <a:schemeClr val="accent1"/>
                </a:solidFill>
                <a:latin typeface="微软雅黑" charset="0"/>
                <a:ea typeface="微软雅黑" charset="0"/>
                <a:cs typeface="微软雅黑" charset="0"/>
                <a:sym typeface="Sansation" charset="0"/>
              </a:rPr>
              <a:t>  Sheffield </a:t>
            </a:r>
            <a:r>
              <a:rPr lang="en-US" altLang="zh-CN" sz="5400" b="1" dirty="0">
                <a:solidFill>
                  <a:schemeClr val="accent1"/>
                </a:solidFill>
                <a:latin typeface="微软雅黑" charset="0"/>
                <a:ea typeface="微软雅黑" charset="0"/>
                <a:cs typeface="微软雅黑" charset="0"/>
                <a:sym typeface="Sansation" charset="0"/>
              </a:rPr>
              <a:t>Hallam University </a:t>
            </a:r>
          </a:p>
          <a:p>
            <a:pPr marL="285750" indent="-285750">
              <a:buClr>
                <a:schemeClr val="tx1"/>
              </a:buClr>
              <a:buFont typeface="Arial" charset="0"/>
              <a:buChar char="•"/>
              <a:defRPr/>
            </a:pPr>
            <a:endParaRPr lang="en-US" altLang="zh-CN" sz="5400" b="1" dirty="0">
              <a:solidFill>
                <a:schemeClr val="accent1"/>
              </a:solidFill>
              <a:latin typeface="微软雅黑" charset="0"/>
              <a:ea typeface="微软雅黑" charset="0"/>
              <a:cs typeface="微软雅黑" charset="0"/>
              <a:sym typeface="Sansation" charset="0"/>
            </a:endParaRPr>
          </a:p>
          <a:p>
            <a:pPr marL="285750" indent="-285750">
              <a:buClr>
                <a:schemeClr val="tx1"/>
              </a:buClr>
              <a:buFont typeface="Arial" charset="0"/>
              <a:buChar char="•"/>
              <a:defRPr/>
            </a:pPr>
            <a:r>
              <a:rPr lang="en-US" altLang="zh-CN" sz="5400" b="1" dirty="0" smtClean="0">
                <a:solidFill>
                  <a:schemeClr val="accent1"/>
                </a:solidFill>
                <a:latin typeface="微软雅黑" charset="0"/>
                <a:ea typeface="微软雅黑" charset="0"/>
                <a:cs typeface="微软雅黑" charset="0"/>
                <a:sym typeface="Sansation" charset="0"/>
              </a:rPr>
              <a:t>  </a:t>
            </a:r>
            <a:r>
              <a:rPr lang="zh-CN" altLang="en-US" sz="5400" b="1" dirty="0" smtClean="0">
                <a:solidFill>
                  <a:schemeClr val="accent1"/>
                </a:solidFill>
                <a:latin typeface="微软雅黑" charset="0"/>
                <a:ea typeface="微软雅黑" charset="0"/>
                <a:cs typeface="微软雅黑" charset="0"/>
                <a:sym typeface="Sansation" charset="0"/>
              </a:rPr>
              <a:t>心理学 （临床</a:t>
            </a:r>
            <a:r>
              <a:rPr lang="en-US" altLang="zh-CN" sz="5400" b="1" dirty="0" smtClean="0">
                <a:solidFill>
                  <a:schemeClr val="accent1"/>
                </a:solidFill>
                <a:latin typeface="微软雅黑" charset="0"/>
                <a:ea typeface="微软雅黑" charset="0"/>
                <a:cs typeface="微软雅黑" charset="0"/>
                <a:sym typeface="Sansation" charset="0"/>
              </a:rPr>
              <a:t>/</a:t>
            </a:r>
            <a:r>
              <a:rPr lang="zh-CN" altLang="en-US" sz="5400" b="1" dirty="0" smtClean="0">
                <a:solidFill>
                  <a:schemeClr val="accent1"/>
                </a:solidFill>
                <a:latin typeface="微软雅黑" charset="0"/>
                <a:ea typeface="微软雅黑" charset="0"/>
                <a:cs typeface="微软雅黑" charset="0"/>
                <a:sym typeface="Sansation" charset="0"/>
              </a:rPr>
              <a:t>教育</a:t>
            </a:r>
            <a:r>
              <a:rPr lang="en-US" altLang="zh-CN" sz="5400" b="1" dirty="0" smtClean="0">
                <a:solidFill>
                  <a:schemeClr val="accent1"/>
                </a:solidFill>
                <a:latin typeface="微软雅黑" charset="0"/>
                <a:ea typeface="微软雅黑" charset="0"/>
                <a:cs typeface="微软雅黑" charset="0"/>
                <a:sym typeface="Sansation" charset="0"/>
              </a:rPr>
              <a:t>/</a:t>
            </a:r>
            <a:r>
              <a:rPr lang="zh-CN" altLang="en-US" sz="5400" b="1" dirty="0" smtClean="0">
                <a:solidFill>
                  <a:schemeClr val="accent1"/>
                </a:solidFill>
                <a:latin typeface="微软雅黑" charset="0"/>
                <a:ea typeface="微软雅黑" charset="0"/>
                <a:cs typeface="微软雅黑" charset="0"/>
                <a:sym typeface="Sansation" charset="0"/>
              </a:rPr>
              <a:t>犯罪）</a:t>
            </a:r>
          </a:p>
          <a:p>
            <a:pPr marL="285750" indent="-285750">
              <a:buClr>
                <a:schemeClr val="tx1"/>
              </a:buClr>
              <a:buFont typeface="Arial" charset="0"/>
              <a:buChar char="•"/>
              <a:defRPr/>
            </a:pPr>
            <a:endParaRPr lang="zh-CN" altLang="en-US" sz="5400" b="1" dirty="0">
              <a:solidFill>
                <a:schemeClr val="accent1"/>
              </a:solidFill>
              <a:latin typeface="微软雅黑" charset="0"/>
              <a:ea typeface="微软雅黑" charset="0"/>
              <a:cs typeface="微软雅黑" charset="0"/>
              <a:sym typeface="Sansation" charset="0"/>
            </a:endParaRPr>
          </a:p>
          <a:p>
            <a:pPr>
              <a:buClr>
                <a:schemeClr val="tx1"/>
              </a:buClr>
              <a:defRPr/>
            </a:pPr>
            <a:endParaRPr lang="zh-CN" altLang="en-US" sz="5400" b="1" dirty="0">
              <a:solidFill>
                <a:schemeClr val="accent1"/>
              </a:solidFill>
              <a:latin typeface="微软雅黑" charset="0"/>
              <a:ea typeface="微软雅黑" charset="0"/>
              <a:cs typeface="微软雅黑" charset="0"/>
              <a:sym typeface="Sansation" charset="0"/>
            </a:endParaRPr>
          </a:p>
          <a:p>
            <a:pPr marL="285750" indent="-285750">
              <a:buClr>
                <a:schemeClr val="tx1"/>
              </a:buClr>
              <a:buFont typeface="Arial" charset="0"/>
              <a:buChar char="•"/>
              <a:defRPr/>
            </a:pPr>
            <a:endParaRPr lang="en-US" altLang="zh-CN" sz="5400" b="1" dirty="0">
              <a:solidFill>
                <a:schemeClr val="accent1"/>
              </a:solidFill>
              <a:latin typeface="微软雅黑" charset="0"/>
              <a:ea typeface="微软雅黑" charset="0"/>
              <a:cs typeface="微软雅黑" charset="0"/>
              <a:sym typeface="Sansation" charset="0"/>
            </a:endParaRPr>
          </a:p>
        </p:txBody>
      </p:sp>
      <p:sp>
        <p:nvSpPr>
          <p:cNvPr id="49" name="Rechteck 48"/>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0" name="Rechteck 49"/>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4" name="图片 3" descr="无标题.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2715" y="4592772"/>
            <a:ext cx="5135506" cy="6837121"/>
          </a:xfrm>
          <a:prstGeom prst="rect">
            <a:avLst/>
          </a:prstGeom>
        </p:spPr>
      </p:pic>
    </p:spTree>
    <p:extLst>
      <p:ext uri="{BB962C8B-B14F-4D97-AF65-F5344CB8AC3E}">
        <p14:creationId xmlns:p14="http://schemas.microsoft.com/office/powerpoint/2010/main" val="69240332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3572"/>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103" name="组合 102"/>
          <p:cNvGrpSpPr/>
          <p:nvPr/>
        </p:nvGrpSpPr>
        <p:grpSpPr>
          <a:xfrm>
            <a:off x="-6812517" y="1834489"/>
            <a:ext cx="20201480" cy="17175226"/>
            <a:chOff x="1638301" y="681038"/>
            <a:chExt cx="6464300" cy="5495925"/>
          </a:xfrm>
        </p:grpSpPr>
        <p:sp>
          <p:nvSpPr>
            <p:cNvPr id="104"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5"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6"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7"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8"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9"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0"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1"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2"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3"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4"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5"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6"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7"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8"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9"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0"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1"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2"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3"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4"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5"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6"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7"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8"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9"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0"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1"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2"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3"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4"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5"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6"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37" name="组合 136"/>
          <p:cNvGrpSpPr/>
          <p:nvPr/>
        </p:nvGrpSpPr>
        <p:grpSpPr>
          <a:xfrm>
            <a:off x="-7428749" y="8678140"/>
            <a:ext cx="15470868" cy="10489304"/>
            <a:chOff x="-287338" y="3659188"/>
            <a:chExt cx="4994276" cy="3386137"/>
          </a:xfrm>
          <a:solidFill>
            <a:srgbClr val="FFFFFF">
              <a:alpha val="30196"/>
            </a:srgbClr>
          </a:solidFill>
        </p:grpSpPr>
        <p:sp>
          <p:nvSpPr>
            <p:cNvPr id="138"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9"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0"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1"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2"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3"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4"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5"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6"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7"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8"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9"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0"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1"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2"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3"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4"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5"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6"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7"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8"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9"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0"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1"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2"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3"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4"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5"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6" name="Oval 33"/>
            <p:cNvSpPr>
              <a:spLocks noChangeArrowheads="1"/>
            </p:cNvSpPr>
            <p:nvPr/>
          </p:nvSpPr>
          <p:spPr bwMode="auto">
            <a:xfrm>
              <a:off x="2260600" y="3868738"/>
              <a:ext cx="104775" cy="104566"/>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7"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8"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9"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0"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1"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2"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3"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4"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5"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6"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7"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54" name="文本框 253"/>
          <p:cNvSpPr txBox="1"/>
          <p:nvPr/>
        </p:nvSpPr>
        <p:spPr>
          <a:xfrm>
            <a:off x="697889" y="488176"/>
            <a:ext cx="23479848" cy="7478970"/>
          </a:xfrm>
          <a:prstGeom prst="rect">
            <a:avLst/>
          </a:prstGeom>
          <a:noFill/>
        </p:spPr>
        <p:txBody>
          <a:bodyPr wrap="squar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pPr algn="l"/>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Practice</a:t>
            </a:r>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Time</a:t>
            </a:r>
          </a:p>
          <a:p>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p>
          <a:p>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p>
          <a:p>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人物题有几种题型？</a:t>
            </a:r>
          </a:p>
        </p:txBody>
      </p:sp>
      <p:sp>
        <p:nvSpPr>
          <p:cNvPr id="284" name="Rectangle 25"/>
          <p:cNvSpPr/>
          <p:nvPr/>
        </p:nvSpPr>
        <p:spPr>
          <a:xfrm>
            <a:off x="17160849" y="7940547"/>
            <a:ext cx="7910617"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endParaRPr>
          </a:p>
        </p:txBody>
      </p:sp>
    </p:spTree>
    <p:extLst>
      <p:ext uri="{BB962C8B-B14F-4D97-AF65-F5344CB8AC3E}">
        <p14:creationId xmlns:p14="http://schemas.microsoft.com/office/powerpoint/2010/main" val="12077921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Gruppieren 1"/>
          <p:cNvGrpSpPr/>
          <p:nvPr/>
        </p:nvGrpSpPr>
        <p:grpSpPr>
          <a:xfrm>
            <a:off x="2948150" y="4731381"/>
            <a:ext cx="10481313" cy="1796522"/>
            <a:chOff x="13179002" y="4355117"/>
            <a:chExt cx="10481313" cy="1796522"/>
          </a:xfrm>
        </p:grpSpPr>
        <p:sp>
          <p:nvSpPr>
            <p:cNvPr id="25" name="Subtitle 2"/>
            <p:cNvSpPr txBox="1">
              <a:spLocks/>
            </p:cNvSpPr>
            <p:nvPr/>
          </p:nvSpPr>
          <p:spPr>
            <a:xfrm>
              <a:off x="14869909" y="4839644"/>
              <a:ext cx="8790406"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ROLES</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CHARACTERS</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6" name="TextBox 74"/>
            <p:cNvSpPr txBox="1"/>
            <p:nvPr/>
          </p:nvSpPr>
          <p:spPr>
            <a:xfrm>
              <a:off x="14987480" y="4355117"/>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8" name="Bogen 57"/>
            <p:cNvSpPr/>
            <p:nvPr/>
          </p:nvSpPr>
          <p:spPr>
            <a:xfrm rot="16200000">
              <a:off x="13179002" y="4787496"/>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4" name="Gruppieren 3"/>
          <p:cNvGrpSpPr/>
          <p:nvPr/>
        </p:nvGrpSpPr>
        <p:grpSpPr>
          <a:xfrm>
            <a:off x="581108" y="2661929"/>
            <a:ext cx="9438071" cy="1789676"/>
            <a:chOff x="3426931" y="4355117"/>
            <a:chExt cx="9438071" cy="1789676"/>
          </a:xfrm>
        </p:grpSpPr>
        <p:sp>
          <p:nvSpPr>
            <p:cNvPr id="27" name="Subtitle 2"/>
            <p:cNvSpPr txBox="1">
              <a:spLocks/>
            </p:cNvSpPr>
            <p:nvPr/>
          </p:nvSpPr>
          <p:spPr>
            <a:xfrm>
              <a:off x="5054700" y="4839644"/>
              <a:ext cx="7810302"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FAMILY</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FRIENDS</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9" name="TextBox 78"/>
            <p:cNvSpPr txBox="1"/>
            <p:nvPr/>
          </p:nvSpPr>
          <p:spPr>
            <a:xfrm>
              <a:off x="5172271" y="4355117"/>
              <a:ext cx="184666" cy="461665"/>
            </a:xfrm>
            <a:prstGeom prst="rect">
              <a:avLst/>
            </a:prstGeom>
            <a:noFill/>
          </p:spPr>
          <p:txBody>
            <a:bodyPr wrap="none" rtlCol="0" anchor="ctr" anchorCtr="0">
              <a:spAutoFit/>
            </a:bodyPr>
            <a:lstStyle/>
            <a:p>
              <a:endParaRPr lang="en-US"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9" name="Bogen 58"/>
            <p:cNvSpPr/>
            <p:nvPr/>
          </p:nvSpPr>
          <p:spPr>
            <a:xfrm rot="16200000">
              <a:off x="3426931" y="4780650"/>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 name="Gruppieren 2"/>
          <p:cNvGrpSpPr/>
          <p:nvPr/>
        </p:nvGrpSpPr>
        <p:grpSpPr>
          <a:xfrm>
            <a:off x="7532321" y="9370639"/>
            <a:ext cx="12153249" cy="1713503"/>
            <a:chOff x="13200447" y="8335912"/>
            <a:chExt cx="12153249" cy="1713503"/>
          </a:xfrm>
        </p:grpSpPr>
        <p:sp>
          <p:nvSpPr>
            <p:cNvPr id="50" name="Subtitle 2"/>
            <p:cNvSpPr txBox="1">
              <a:spLocks/>
            </p:cNvSpPr>
            <p:nvPr/>
          </p:nvSpPr>
          <p:spPr>
            <a:xfrm>
              <a:off x="14869909" y="8820439"/>
              <a:ext cx="10483787"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INTERPERSONAL</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RELATIONSHIPS</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TextBox 100"/>
            <p:cNvSpPr txBox="1"/>
            <p:nvPr/>
          </p:nvSpPr>
          <p:spPr>
            <a:xfrm>
              <a:off x="14987480"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60" name="Bogen 59"/>
            <p:cNvSpPr/>
            <p:nvPr/>
          </p:nvSpPr>
          <p:spPr>
            <a:xfrm rot="16200000">
              <a:off x="13200447" y="8685272"/>
              <a:ext cx="1364143" cy="1364143"/>
            </a:xfrm>
            <a:prstGeom prst="arc">
              <a:avLst>
                <a:gd name="adj1" fmla="val 18643259"/>
                <a:gd name="adj2" fmla="val 9180569"/>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5" name="Gruppieren 4"/>
          <p:cNvGrpSpPr/>
          <p:nvPr/>
        </p:nvGrpSpPr>
        <p:grpSpPr>
          <a:xfrm>
            <a:off x="5202863" y="7207120"/>
            <a:ext cx="10931308" cy="1631823"/>
            <a:chOff x="3344846" y="8335912"/>
            <a:chExt cx="10931308" cy="1631823"/>
          </a:xfrm>
        </p:grpSpPr>
        <p:sp>
          <p:nvSpPr>
            <p:cNvPr id="51" name="Subtitle 2"/>
            <p:cNvSpPr txBox="1">
              <a:spLocks/>
            </p:cNvSpPr>
            <p:nvPr/>
          </p:nvSpPr>
          <p:spPr>
            <a:xfrm>
              <a:off x="5054700" y="8820439"/>
              <a:ext cx="9221454"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THE</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ELDERLY</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3" name="TextBox 102"/>
            <p:cNvSpPr txBox="1"/>
            <p:nvPr/>
          </p:nvSpPr>
          <p:spPr>
            <a:xfrm>
              <a:off x="5172271"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63" name="Bogen 62"/>
            <p:cNvSpPr/>
            <p:nvPr/>
          </p:nvSpPr>
          <p:spPr>
            <a:xfrm rot="16200000">
              <a:off x="3344846" y="8603592"/>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8" name="Rechteck 27"/>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9" name="Rechteck 28"/>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 name="文本框 5"/>
          <p:cNvSpPr txBox="1"/>
          <p:nvPr/>
        </p:nvSpPr>
        <p:spPr>
          <a:xfrm>
            <a:off x="1081883" y="3362859"/>
            <a:ext cx="540941" cy="646331"/>
          </a:xfrm>
          <a:prstGeom prst="rect">
            <a:avLst/>
          </a:prstGeom>
          <a:noFill/>
        </p:spPr>
        <p:txBody>
          <a:bodyPr wrap="square" rtlCol="0">
            <a:spAutoFit/>
          </a:bodyPr>
          <a:lstStyle/>
          <a:p>
            <a:r>
              <a:rPr kumimoji="1" lang="en-US" altLang="zh-CN" sz="3600" b="1" dirty="0" smtClean="0"/>
              <a:t>1</a:t>
            </a:r>
            <a:endParaRPr kumimoji="1" lang="zh-CN" altLang="en-US" sz="3600" b="1" dirty="0"/>
          </a:p>
        </p:txBody>
      </p:sp>
      <p:sp>
        <p:nvSpPr>
          <p:cNvPr id="7" name="文本框 6"/>
          <p:cNvSpPr txBox="1"/>
          <p:nvPr/>
        </p:nvSpPr>
        <p:spPr>
          <a:xfrm>
            <a:off x="3527880" y="5479346"/>
            <a:ext cx="418654" cy="646331"/>
          </a:xfrm>
          <a:prstGeom prst="rect">
            <a:avLst/>
          </a:prstGeom>
          <a:noFill/>
        </p:spPr>
        <p:txBody>
          <a:bodyPr wrap="none" rtlCol="0">
            <a:spAutoFit/>
          </a:bodyPr>
          <a:lstStyle/>
          <a:p>
            <a:r>
              <a:rPr kumimoji="1" lang="en-US" altLang="zh-CN" sz="3600" b="1" dirty="0" smtClean="0"/>
              <a:t>2</a:t>
            </a:r>
            <a:endParaRPr kumimoji="1" lang="zh-CN" altLang="en-US" sz="3600" b="1" dirty="0"/>
          </a:p>
        </p:txBody>
      </p:sp>
      <p:sp>
        <p:nvSpPr>
          <p:cNvPr id="8" name="文本框 7"/>
          <p:cNvSpPr txBox="1"/>
          <p:nvPr/>
        </p:nvSpPr>
        <p:spPr>
          <a:xfrm>
            <a:off x="5691647" y="7854511"/>
            <a:ext cx="1810978" cy="646331"/>
          </a:xfrm>
          <a:prstGeom prst="rect">
            <a:avLst/>
          </a:prstGeom>
          <a:noFill/>
        </p:spPr>
        <p:txBody>
          <a:bodyPr wrap="square" rtlCol="0">
            <a:spAutoFit/>
          </a:bodyPr>
          <a:lstStyle/>
          <a:p>
            <a:r>
              <a:rPr kumimoji="1" lang="en-US" altLang="zh-CN" sz="3600" b="1" dirty="0" smtClean="0"/>
              <a:t>3</a:t>
            </a:r>
            <a:endParaRPr kumimoji="1" lang="zh-CN" altLang="en-US" sz="3600" b="1" dirty="0"/>
          </a:p>
        </p:txBody>
      </p:sp>
      <p:sp>
        <p:nvSpPr>
          <p:cNvPr id="9" name="文本框 8"/>
          <p:cNvSpPr txBox="1"/>
          <p:nvPr/>
        </p:nvSpPr>
        <p:spPr>
          <a:xfrm>
            <a:off x="8114123" y="10159129"/>
            <a:ext cx="1222998" cy="646331"/>
          </a:xfrm>
          <a:prstGeom prst="rect">
            <a:avLst/>
          </a:prstGeom>
          <a:noFill/>
        </p:spPr>
        <p:txBody>
          <a:bodyPr wrap="square" rtlCol="0">
            <a:spAutoFit/>
          </a:bodyPr>
          <a:lstStyle/>
          <a:p>
            <a:r>
              <a:rPr kumimoji="1" lang="en-US" altLang="zh-CN" sz="3600" b="1" dirty="0" smtClean="0"/>
              <a:t>4</a:t>
            </a:r>
            <a:endParaRPr kumimoji="1" lang="zh-CN" altLang="en-US" sz="3600" b="1" dirty="0"/>
          </a:p>
        </p:txBody>
      </p:sp>
      <p:sp>
        <p:nvSpPr>
          <p:cNvPr id="10" name="文本框 9"/>
          <p:cNvSpPr txBox="1"/>
          <p:nvPr/>
        </p:nvSpPr>
        <p:spPr>
          <a:xfrm>
            <a:off x="329269" y="681980"/>
            <a:ext cx="5197743" cy="1107996"/>
          </a:xfrm>
          <a:prstGeom prst="rect">
            <a:avLst/>
          </a:prstGeom>
          <a:noFill/>
        </p:spPr>
        <p:txBody>
          <a:bodyPr wrap="square" rtlCol="0">
            <a:spAutoFit/>
          </a:bodyPr>
          <a:lstStyle/>
          <a:p>
            <a:r>
              <a:rPr kumimoji="1" lang="en-US" altLang="zh-CN" sz="6600" b="1" dirty="0" smtClean="0"/>
              <a:t>TASK</a:t>
            </a:r>
            <a:r>
              <a:rPr kumimoji="1" lang="zh-CN" altLang="en-US" sz="6600" b="1" dirty="0" smtClean="0"/>
              <a:t> </a:t>
            </a:r>
            <a:r>
              <a:rPr kumimoji="1" lang="en-US" altLang="zh-CN" sz="6600" b="1" dirty="0" smtClean="0"/>
              <a:t>1</a:t>
            </a:r>
            <a:r>
              <a:rPr kumimoji="1" lang="zh-CN" altLang="en-US" sz="6600" b="1" dirty="0" smtClean="0"/>
              <a:t> 题型</a:t>
            </a:r>
            <a:endParaRPr kumimoji="1" lang="zh-CN" altLang="en-US" sz="6600" b="1" dirty="0"/>
          </a:p>
        </p:txBody>
      </p:sp>
      <p:grpSp>
        <p:nvGrpSpPr>
          <p:cNvPr id="31" name="Gruppieren 3"/>
          <p:cNvGrpSpPr/>
          <p:nvPr/>
        </p:nvGrpSpPr>
        <p:grpSpPr>
          <a:xfrm>
            <a:off x="10823245" y="11162688"/>
            <a:ext cx="9438071" cy="1789676"/>
            <a:chOff x="3426931" y="4355117"/>
            <a:chExt cx="9438071" cy="1789676"/>
          </a:xfrm>
        </p:grpSpPr>
        <p:sp>
          <p:nvSpPr>
            <p:cNvPr id="32" name="Subtitle 2"/>
            <p:cNvSpPr txBox="1">
              <a:spLocks/>
            </p:cNvSpPr>
            <p:nvPr/>
          </p:nvSpPr>
          <p:spPr>
            <a:xfrm>
              <a:off x="5054700" y="4839644"/>
              <a:ext cx="7810302"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zh-CN"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ARENTAGE</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3" name="TextBox 78"/>
            <p:cNvSpPr txBox="1"/>
            <p:nvPr/>
          </p:nvSpPr>
          <p:spPr>
            <a:xfrm>
              <a:off x="5172271" y="4355117"/>
              <a:ext cx="184666" cy="461665"/>
            </a:xfrm>
            <a:prstGeom prst="rect">
              <a:avLst/>
            </a:prstGeom>
            <a:noFill/>
          </p:spPr>
          <p:txBody>
            <a:bodyPr wrap="none" rtlCol="0" anchor="ctr" anchorCtr="0">
              <a:spAutoFit/>
            </a:bodyPr>
            <a:lstStyle/>
            <a:p>
              <a:endParaRPr lang="en-US"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34" name="Bogen 58"/>
            <p:cNvSpPr/>
            <p:nvPr/>
          </p:nvSpPr>
          <p:spPr>
            <a:xfrm rot="16200000">
              <a:off x="3426931" y="4780650"/>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12" name="文本框 11"/>
          <p:cNvSpPr txBox="1"/>
          <p:nvPr/>
        </p:nvSpPr>
        <p:spPr>
          <a:xfrm>
            <a:off x="11289217" y="11875834"/>
            <a:ext cx="1105402" cy="646331"/>
          </a:xfrm>
          <a:prstGeom prst="rect">
            <a:avLst/>
          </a:prstGeom>
          <a:noFill/>
        </p:spPr>
        <p:txBody>
          <a:bodyPr wrap="square" rtlCol="0">
            <a:spAutoFit/>
          </a:bodyPr>
          <a:lstStyle/>
          <a:p>
            <a:r>
              <a:rPr kumimoji="1" lang="en-US" altLang="zh-CN" sz="3600" b="1" dirty="0" smtClean="0"/>
              <a:t>5</a:t>
            </a:r>
            <a:endParaRPr kumimoji="1" lang="zh-CN" altLang="en-US" sz="3600" b="1" dirty="0"/>
          </a:p>
        </p:txBody>
      </p:sp>
    </p:spTree>
    <p:extLst>
      <p:ext uri="{BB962C8B-B14F-4D97-AF65-F5344CB8AC3E}">
        <p14:creationId xmlns:p14="http://schemas.microsoft.com/office/powerpoint/2010/main" val="25988884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0-#ppt_w/2"/>
                                          </p:val>
                                        </p:tav>
                                        <p:tav tm="100000">
                                          <p:val>
                                            <p:strVal val="#ppt_x"/>
                                          </p:val>
                                        </p:tav>
                                      </p:tavLst>
                                    </p:anim>
                                    <p:anim calcmode="lin" valueType="num">
                                      <p:cBhvr additive="base">
                                        <p:cTn id="13" dur="25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0-#ppt_w/2"/>
                                          </p:val>
                                        </p:tav>
                                        <p:tav tm="100000">
                                          <p:val>
                                            <p:strVal val="#ppt_x"/>
                                          </p:val>
                                        </p:tav>
                                      </p:tavLst>
                                    </p:anim>
                                    <p:anim calcmode="lin" valueType="num">
                                      <p:cBhvr additive="base">
                                        <p:cTn id="18" dur="25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0-#ppt_w/2"/>
                                          </p:val>
                                        </p:tav>
                                        <p:tav tm="100000">
                                          <p:val>
                                            <p:strVal val="#ppt_x"/>
                                          </p:val>
                                        </p:tav>
                                      </p:tavLst>
                                    </p:anim>
                                    <p:anim calcmode="lin" valueType="num">
                                      <p:cBhvr additive="base">
                                        <p:cTn id="23" dur="25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250" fill="hold"/>
                                        <p:tgtEl>
                                          <p:spTgt spid="31"/>
                                        </p:tgtEl>
                                        <p:attrNameLst>
                                          <p:attrName>ppt_x</p:attrName>
                                        </p:attrNameLst>
                                      </p:cBhvr>
                                      <p:tavLst>
                                        <p:tav tm="0">
                                          <p:val>
                                            <p:strVal val="0-#ppt_w/2"/>
                                          </p:val>
                                        </p:tav>
                                        <p:tav tm="100000">
                                          <p:val>
                                            <p:strVal val="#ppt_x"/>
                                          </p:val>
                                        </p:tav>
                                      </p:tavLst>
                                    </p:anim>
                                    <p:anim calcmode="lin" valueType="num">
                                      <p:cBhvr additive="base">
                                        <p:cTn id="28" dur="2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3572"/>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103" name="组合 102"/>
          <p:cNvGrpSpPr/>
          <p:nvPr/>
        </p:nvGrpSpPr>
        <p:grpSpPr>
          <a:xfrm>
            <a:off x="-6812517" y="1834489"/>
            <a:ext cx="20201480" cy="17175226"/>
            <a:chOff x="1638301" y="681038"/>
            <a:chExt cx="6464300" cy="5495925"/>
          </a:xfrm>
        </p:grpSpPr>
        <p:sp>
          <p:nvSpPr>
            <p:cNvPr id="104"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5"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6"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7"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8"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9"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0"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1"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2"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3"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4"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5"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6"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7"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8"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9"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0"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1"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2"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3"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4"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5"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6"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7"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8"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9"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0"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1"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2"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3"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4"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5"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6"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37" name="组合 136"/>
          <p:cNvGrpSpPr/>
          <p:nvPr/>
        </p:nvGrpSpPr>
        <p:grpSpPr>
          <a:xfrm>
            <a:off x="-7428749" y="8678140"/>
            <a:ext cx="15470868" cy="10489304"/>
            <a:chOff x="-287338" y="3659188"/>
            <a:chExt cx="4994276" cy="3386137"/>
          </a:xfrm>
          <a:solidFill>
            <a:srgbClr val="FFFFFF">
              <a:alpha val="30196"/>
            </a:srgbClr>
          </a:solidFill>
        </p:grpSpPr>
        <p:sp>
          <p:nvSpPr>
            <p:cNvPr id="138"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9"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0"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1"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2"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3"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4"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5"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6"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7"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8"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9"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0"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1"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2"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3"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4"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5"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6"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7"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8"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9"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0"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1"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2"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3"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4"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5"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6" name="Oval 33"/>
            <p:cNvSpPr>
              <a:spLocks noChangeArrowheads="1"/>
            </p:cNvSpPr>
            <p:nvPr/>
          </p:nvSpPr>
          <p:spPr bwMode="auto">
            <a:xfrm>
              <a:off x="2260600" y="3868738"/>
              <a:ext cx="104775" cy="104566"/>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7"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8"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9"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0"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1"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2"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3"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4"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5"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6"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7"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54" name="文本框 253"/>
          <p:cNvSpPr txBox="1"/>
          <p:nvPr/>
        </p:nvSpPr>
        <p:spPr>
          <a:xfrm>
            <a:off x="10390665" y="6061587"/>
            <a:ext cx="4358886" cy="1569660"/>
          </a:xfrm>
          <a:prstGeom prst="rect">
            <a:avLst/>
          </a:prstGeom>
          <a:noFill/>
        </p:spPr>
        <p:txBody>
          <a:bodyPr wrap="non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r>
              <a:rPr lang="en-US" altLang="zh-CN"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PART </a:t>
            </a:r>
            <a:r>
              <a:rPr lang="zh-CN" altLang="zh-CN"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5</a:t>
            </a:r>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84" name="Rectangle 25"/>
          <p:cNvSpPr/>
          <p:nvPr/>
        </p:nvSpPr>
        <p:spPr>
          <a:xfrm>
            <a:off x="16345843" y="7940547"/>
            <a:ext cx="8725624"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TASK</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a:t>
            </a:r>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1</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人物题</a:t>
            </a:r>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答题技巧</a:t>
            </a:r>
            <a:endParaRPr lang="en-US" sz="4800" b="1" dirty="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endParaRPr>
          </a:p>
        </p:txBody>
      </p:sp>
    </p:spTree>
    <p:extLst>
      <p:ext uri="{BB962C8B-B14F-4D97-AF65-F5344CB8AC3E}">
        <p14:creationId xmlns:p14="http://schemas.microsoft.com/office/powerpoint/2010/main" val="32377587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p:cNvSpPr txBox="1"/>
          <p:nvPr/>
        </p:nvSpPr>
        <p:spPr>
          <a:xfrm>
            <a:off x="6772155" y="944310"/>
            <a:ext cx="1744923" cy="1479895"/>
          </a:xfrm>
          <a:prstGeom prst="rect">
            <a:avLst/>
          </a:prstGeom>
          <a:noFill/>
        </p:spPr>
        <p:txBody>
          <a:bodyPr wrap="none" rtlCol="0">
            <a:spAutoFit/>
          </a:bodyPr>
          <a:lstStyle/>
          <a:p>
            <a:r>
              <a:rPr lang="en-US" altLang="zh-CN" dirty="0">
                <a:solidFill>
                  <a:schemeClr val="bg1"/>
                </a:solidFill>
              </a:rPr>
              <a:t>45</a:t>
            </a:r>
            <a:endParaRPr lang="zh-CN" altLang="en-US" dirty="0">
              <a:solidFill>
                <a:schemeClr val="bg1"/>
              </a:solidFill>
            </a:endParaRPr>
          </a:p>
        </p:txBody>
      </p:sp>
      <p:sp>
        <p:nvSpPr>
          <p:cNvPr id="9" name="文本框 8"/>
          <p:cNvSpPr txBox="1"/>
          <p:nvPr/>
        </p:nvSpPr>
        <p:spPr>
          <a:xfrm>
            <a:off x="470383" y="729012"/>
            <a:ext cx="23401603" cy="1138773"/>
          </a:xfrm>
          <a:prstGeom prst="rect">
            <a:avLst/>
          </a:prstGeom>
          <a:noFill/>
        </p:spPr>
        <p:txBody>
          <a:bodyPr wrap="square" rtlCol="0">
            <a:spAutoFit/>
          </a:bodyPr>
          <a:lstStyle/>
          <a:p>
            <a:pPr>
              <a:lnSpc>
                <a:spcPct val="150000"/>
              </a:lnSpc>
            </a:pP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INTERPERSONAL</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RELATIONSHIPS</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人际关系题</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3686" y="2781333"/>
            <a:ext cx="10850531" cy="10423627"/>
          </a:xfrm>
          <a:prstGeom prst="rect">
            <a:avLst/>
          </a:prstGeom>
          <a:ln>
            <a:noFill/>
          </a:ln>
          <a:effectLst>
            <a:softEdge rad="112500"/>
          </a:effectLst>
        </p:spPr>
      </p:pic>
    </p:spTree>
    <p:extLst>
      <p:ext uri="{BB962C8B-B14F-4D97-AF65-F5344CB8AC3E}">
        <p14:creationId xmlns:p14="http://schemas.microsoft.com/office/powerpoint/2010/main" val="9599640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3082895"/>
          </a:xfrm>
          <a:prstGeom prst="rect">
            <a:avLst/>
          </a:prstGeom>
          <a:noFill/>
        </p:spPr>
        <p:txBody>
          <a:bodyPr wrap="square" rtlCol="0">
            <a:spAutoFit/>
          </a:bodyPr>
          <a:lstStyle/>
          <a:p>
            <a:pPr>
              <a:lnSpc>
                <a:spcPct val="150000"/>
              </a:lnSpc>
            </a:pPr>
            <a:r>
              <a:rPr lang="en-US" altLang="zh-CN" sz="4400" b="1" dirty="0">
                <a:solidFill>
                  <a:srgbClr val="000090"/>
                </a:solidFill>
                <a:latin typeface="Arial" panose="020B0604020202020204" pitchFamily="34" charset="0"/>
                <a:cs typeface="Arial" panose="020B0604020202020204" pitchFamily="34" charset="0"/>
              </a:rPr>
              <a:t>Friends may disagree with each other, and still maintain friendship. Do you agree or disagree with this idea and why. Please include specific examples and details in your explanation.</a:t>
            </a:r>
            <a:endParaRPr lang="zh-CN" altLang="en-US" sz="4400" b="1" dirty="0">
              <a:solidFill>
                <a:srgbClr val="000090"/>
              </a:solidFill>
              <a:latin typeface="Arial" panose="020B0604020202020204" pitchFamily="34" charset="0"/>
              <a:cs typeface="Arial" panose="020B0604020202020204" pitchFamily="34" charset="0"/>
            </a:endParaRP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a:solidFill>
                  <a:srgbClr val="C00000"/>
                </a:solidFill>
                <a:latin typeface="Calibri" panose="020F0502020204030204" pitchFamily="34" charset="0"/>
                <a:ea typeface="方正兰亭黑_GBK"/>
                <a:cs typeface="Calibri" panose="020F0502020204030204" pitchFamily="34" charset="0"/>
              </a:rPr>
              <a:t>2017.01.07 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INTERPERSONAL</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RELATIONSHIPS 1</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7584823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4250053"/>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x-none"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人际关系</a:t>
            </a:r>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题 万能语料</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zh-CN" altLang="en-US" sz="6000" b="1" dirty="0" smtClean="0">
                <a:solidFill>
                  <a:srgbClr val="508CC1"/>
                </a:solidFill>
              </a:rPr>
              <a:t>友谊的重要性</a:t>
            </a:r>
          </a:p>
          <a:p>
            <a:endParaRPr kumimoji="1" lang="zh-CN" altLang="en-US" sz="6000" dirty="0" smtClean="0">
              <a:solidFill>
                <a:srgbClr val="508CC1"/>
              </a:solidFill>
            </a:endParaRPr>
          </a:p>
          <a:p>
            <a:pPr marL="857250" indent="-857250">
              <a:buFont typeface="Arial"/>
              <a:buChar char="•"/>
            </a:pPr>
            <a:r>
              <a:rPr kumimoji="1" lang="en-US" altLang="zh-CN" sz="4400" dirty="0" smtClean="0">
                <a:solidFill>
                  <a:srgbClr val="800000"/>
                </a:solidFill>
              </a:rPr>
              <a:t>We have a tight/ secure/ close/ attached friendship, it is like a natural bond, we are never apart/are like conjoined twins.</a:t>
            </a:r>
            <a:r>
              <a:rPr kumimoji="1" lang="zh-CN" altLang="en-US" sz="4400" dirty="0" smtClean="0">
                <a:solidFill>
                  <a:srgbClr val="800000"/>
                </a:solidFill>
              </a:rPr>
              <a:t>（关系紧密）</a:t>
            </a:r>
          </a:p>
          <a:p>
            <a:endParaRPr kumimoji="1" lang="zh-CN" altLang="en-US" sz="4400" dirty="0" smtClean="0">
              <a:solidFill>
                <a:srgbClr val="800000"/>
              </a:solidFill>
            </a:endParaRPr>
          </a:p>
          <a:p>
            <a:pPr marL="857250" indent="-857250">
              <a:buFont typeface="Arial"/>
              <a:buChar char="•"/>
            </a:pPr>
            <a:r>
              <a:rPr kumimoji="1" lang="is-IS" altLang="zh-CN" sz="4400" dirty="0" smtClean="0">
                <a:solidFill>
                  <a:srgbClr val="800000"/>
                </a:solidFill>
              </a:rPr>
              <a:t>…</a:t>
            </a:r>
            <a:r>
              <a:rPr kumimoji="1" lang="en-US" altLang="zh-CN" sz="4400" dirty="0" smtClean="0">
                <a:solidFill>
                  <a:srgbClr val="800000"/>
                </a:solidFill>
              </a:rPr>
              <a:t> is a caring/ compassionate/ empathetic person, is always there for me ( to reach out/ to give a helping hand )when I’m down/ under the weather/ not feeling so good/ upset. (</a:t>
            </a:r>
            <a:r>
              <a:rPr kumimoji="1" lang="zh-CN" altLang="en-US" sz="4400" dirty="0" smtClean="0">
                <a:solidFill>
                  <a:srgbClr val="800000"/>
                </a:solidFill>
              </a:rPr>
              <a:t>关心我）</a:t>
            </a:r>
          </a:p>
          <a:p>
            <a:endParaRPr kumimoji="1" lang="zh-CN" altLang="en-US" sz="4400" dirty="0" smtClean="0">
              <a:solidFill>
                <a:srgbClr val="800000"/>
              </a:solidFill>
            </a:endParaRPr>
          </a:p>
          <a:p>
            <a:pPr marL="857250" indent="-857250">
              <a:buFont typeface="Arial"/>
              <a:buChar char="•"/>
            </a:pPr>
            <a:r>
              <a:rPr kumimoji="1" lang="is-IS" altLang="zh-CN" sz="4400" dirty="0" smtClean="0">
                <a:solidFill>
                  <a:srgbClr val="800000"/>
                </a:solidFill>
              </a:rPr>
              <a:t>… is very considerate, understand me/know me the most/best. Great minds think alike. (</a:t>
            </a:r>
            <a:r>
              <a:rPr kumimoji="1" lang="zh-CN" altLang="is-IS" sz="4400" dirty="0" smtClean="0">
                <a:solidFill>
                  <a:srgbClr val="800000"/>
                </a:solidFill>
              </a:rPr>
              <a:t>理解我</a:t>
            </a:r>
            <a:r>
              <a:rPr kumimoji="1" lang="zh-CN" altLang="en-US" sz="4400" dirty="0" smtClean="0">
                <a:solidFill>
                  <a:srgbClr val="800000"/>
                </a:solidFill>
              </a:rPr>
              <a:t>）</a:t>
            </a:r>
          </a:p>
          <a:p>
            <a:pPr marL="857250" indent="-857250">
              <a:buFont typeface="Arial"/>
              <a:buChar char="•"/>
            </a:pPr>
            <a:endParaRPr kumimoji="1" lang="zh-CN" altLang="en-US" sz="4400" dirty="0">
              <a:solidFill>
                <a:srgbClr val="800000"/>
              </a:solidFill>
            </a:endParaRPr>
          </a:p>
          <a:p>
            <a:pPr marL="857250" indent="-857250">
              <a:buFont typeface="Arial"/>
              <a:buChar char="•"/>
            </a:pPr>
            <a:r>
              <a:rPr kumimoji="1" lang="en-US" altLang="zh-CN" sz="4400" dirty="0">
                <a:solidFill>
                  <a:srgbClr val="800000"/>
                </a:solidFill>
              </a:rPr>
              <a:t>True/ genuine relationship is very rare/ hard to find/ obtain; I</a:t>
            </a:r>
            <a:r>
              <a:rPr kumimoji="1" lang="x-none" altLang="zh-CN" sz="4400" dirty="0">
                <a:solidFill>
                  <a:srgbClr val="800000"/>
                </a:solidFill>
              </a:rPr>
              <a:t>t will be (such) a shame/ pity/ tragedy  to lose</a:t>
            </a:r>
            <a:r>
              <a:rPr kumimoji="1" lang="en-US" altLang="zh-CN" sz="4400" dirty="0">
                <a:solidFill>
                  <a:srgbClr val="800000"/>
                </a:solidFill>
              </a:rPr>
              <a:t>/ fail</a:t>
            </a:r>
            <a:r>
              <a:rPr kumimoji="1" lang="x-none" altLang="zh-CN" sz="4400" dirty="0">
                <a:solidFill>
                  <a:srgbClr val="800000"/>
                </a:solidFill>
              </a:rPr>
              <a:t> a relationship based on/ just because of a disagreement</a:t>
            </a:r>
            <a:r>
              <a:rPr kumimoji="1" lang="en-US" altLang="zh-CN" sz="4400" dirty="0">
                <a:solidFill>
                  <a:srgbClr val="800000"/>
                </a:solidFill>
              </a:rPr>
              <a:t>/ dispute</a:t>
            </a:r>
            <a:r>
              <a:rPr kumimoji="1" lang="x-none" altLang="zh-CN" sz="4400" dirty="0">
                <a:solidFill>
                  <a:srgbClr val="800000"/>
                </a:solidFill>
              </a:rPr>
              <a:t> </a:t>
            </a:r>
            <a:r>
              <a:rPr kumimoji="1" lang="en-US" altLang="zh-CN" sz="4400" dirty="0">
                <a:solidFill>
                  <a:srgbClr val="800000"/>
                </a:solidFill>
              </a:rPr>
              <a:t>.</a:t>
            </a:r>
            <a:r>
              <a:rPr kumimoji="1" lang="zh-CN" altLang="en-US" sz="4400" dirty="0" smtClean="0">
                <a:solidFill>
                  <a:srgbClr val="800000"/>
                </a:solidFill>
              </a:rPr>
              <a:t>（友情的难得）</a:t>
            </a:r>
            <a:endParaRPr kumimoji="1" lang="zh-CN" altLang="en-US" sz="4400" dirty="0">
              <a:solidFill>
                <a:srgbClr val="800000"/>
              </a:solidFill>
            </a:endParaRPr>
          </a:p>
          <a:p>
            <a:pPr marL="857250" indent="-857250">
              <a:buFont typeface="Arial"/>
              <a:buChar char="•"/>
            </a:pPr>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96209831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anim calcmode="lin" valueType="num">
                                      <p:cBhvr additive="base">
                                        <p:cTn id="1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 calcmode="lin" valueType="num">
                                      <p:cBhvr additive="base">
                                        <p:cTn id="17" dur="500"/>
                                        <p:tgtEl>
                                          <p:spTgt spid="5">
                                            <p:txEl>
                                              <p:pRg st="8" end="8"/>
                                            </p:txEl>
                                          </p:spTgt>
                                        </p:tgtEl>
                                        <p:attrNameLst>
                                          <p:attrName>ppt_y</p:attrName>
                                        </p:attrNameLst>
                                      </p:cBhvr>
                                      <p:tavLst>
                                        <p:tav tm="0">
                                          <p:val>
                                            <p:strVal val="#ppt_y+#ppt_h*1.125000"/>
                                          </p:val>
                                        </p:tav>
                                        <p:tav tm="100000">
                                          <p:val>
                                            <p:strVal val="#ppt_y"/>
                                          </p:val>
                                        </p:tav>
                                      </p:tavLst>
                                    </p:anim>
                                    <p:animEffect transition="in" filter="wipe(up)">
                                      <p:cBhvr>
                                        <p:cTn id="18" dur="500"/>
                                        <p:tgtEl>
                                          <p:spTgt spid="5">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Effect transition="in" filter="dissolve">
                                      <p:cBhvr>
                                        <p:cTn id="2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658462"/>
            <a:ext cx="24001345" cy="1486560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x-none"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人际关系</a:t>
            </a:r>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题 万能语料</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b="1" dirty="0" smtClean="0">
                <a:solidFill>
                  <a:srgbClr val="508CC1"/>
                </a:solidFill>
              </a:rPr>
              <a:t>Respect the difference </a:t>
            </a:r>
            <a:r>
              <a:rPr kumimoji="1" lang="zh-CN" altLang="en-US" sz="6000" b="1" dirty="0" smtClean="0">
                <a:solidFill>
                  <a:srgbClr val="508CC1"/>
                </a:solidFill>
              </a:rPr>
              <a:t>尊重个人差异</a:t>
            </a:r>
            <a:endParaRPr kumimoji="1" lang="en-US" altLang="zh-CN" sz="6000" b="1" dirty="0" smtClean="0">
              <a:solidFill>
                <a:srgbClr val="508CC1"/>
              </a:solidFill>
            </a:endParaRPr>
          </a:p>
          <a:p>
            <a:endParaRPr kumimoji="1" lang="zh-CN" altLang="en-US" sz="6000" b="1" dirty="0" smtClean="0">
              <a:solidFill>
                <a:srgbClr val="508CC1"/>
              </a:solidFill>
            </a:endParaRPr>
          </a:p>
          <a:p>
            <a:pPr marL="857250" indent="-857250">
              <a:buFont typeface="Arial"/>
              <a:buChar char="•"/>
            </a:pPr>
            <a:r>
              <a:rPr kumimoji="1" lang="en-US" altLang="zh-CN" sz="6000" dirty="0" smtClean="0">
                <a:solidFill>
                  <a:srgbClr val="800000"/>
                </a:solidFill>
              </a:rPr>
              <a:t>People</a:t>
            </a:r>
            <a:r>
              <a:rPr kumimoji="1" lang="zh-CN" altLang="en-US" sz="6000" dirty="0" smtClean="0">
                <a:solidFill>
                  <a:srgbClr val="800000"/>
                </a:solidFill>
              </a:rPr>
              <a:t> </a:t>
            </a:r>
            <a:r>
              <a:rPr kumimoji="1" lang="en-US" altLang="zh-CN" sz="6000" dirty="0" smtClean="0">
                <a:solidFill>
                  <a:srgbClr val="800000"/>
                </a:solidFill>
              </a:rPr>
              <a:t>may</a:t>
            </a:r>
            <a:r>
              <a:rPr kumimoji="1" lang="zh-CN" altLang="en-US" sz="6000" dirty="0" smtClean="0">
                <a:solidFill>
                  <a:srgbClr val="800000"/>
                </a:solidFill>
              </a:rPr>
              <a:t> </a:t>
            </a:r>
            <a:r>
              <a:rPr kumimoji="1" lang="en-US" altLang="zh-CN" sz="6000" dirty="0" smtClean="0">
                <a:solidFill>
                  <a:srgbClr val="800000"/>
                </a:solidFill>
              </a:rPr>
              <a:t>have different opinion/POV/ concept/mindset/ moral standard towards certain things.</a:t>
            </a:r>
            <a:r>
              <a:rPr kumimoji="1" lang="zh-CN" altLang="en-US" sz="6000" dirty="0" smtClean="0">
                <a:solidFill>
                  <a:srgbClr val="800000"/>
                </a:solidFill>
              </a:rPr>
              <a:t>（三观不同）</a:t>
            </a:r>
          </a:p>
          <a:p>
            <a:endParaRPr kumimoji="1" lang="zh-CN" altLang="en-US" sz="6000" dirty="0" smtClean="0">
              <a:solidFill>
                <a:srgbClr val="800000"/>
              </a:solidFill>
            </a:endParaRPr>
          </a:p>
          <a:p>
            <a:pPr marL="857250" indent="-857250">
              <a:buFont typeface="Arial"/>
              <a:buChar char="•"/>
            </a:pPr>
            <a:r>
              <a:rPr kumimoji="1" lang="en-US" altLang="zh-CN" sz="6000" dirty="0" smtClean="0">
                <a:solidFill>
                  <a:srgbClr val="800000"/>
                </a:solidFill>
              </a:rPr>
              <a:t>...were brought/ grow up in different upbringings/ family, no need to judge/ convert others</a:t>
            </a:r>
            <a:r>
              <a:rPr kumimoji="1" lang="zh-CN" altLang="en-US" sz="6000" dirty="0" smtClean="0">
                <a:solidFill>
                  <a:srgbClr val="800000"/>
                </a:solidFill>
              </a:rPr>
              <a:t>；</a:t>
            </a:r>
            <a:r>
              <a:rPr kumimoji="1" lang="en-US" altLang="zh-CN" sz="6000" dirty="0" smtClean="0">
                <a:solidFill>
                  <a:srgbClr val="800000"/>
                </a:solidFill>
              </a:rPr>
              <a:t>don’t know what </a:t>
            </a:r>
            <a:r>
              <a:rPr kumimoji="1" lang="is-IS" altLang="zh-CN" sz="6000" dirty="0" smtClean="0">
                <a:solidFill>
                  <a:srgbClr val="800000"/>
                </a:solidFill>
              </a:rPr>
              <a:t>… has been though</a:t>
            </a:r>
            <a:r>
              <a:rPr kumimoji="1" lang="en-US" altLang="zh-CN" sz="6000" dirty="0" smtClean="0">
                <a:solidFill>
                  <a:srgbClr val="800000"/>
                </a:solidFill>
              </a:rPr>
              <a:t> . (</a:t>
            </a:r>
            <a:r>
              <a:rPr kumimoji="1" lang="zh-CN" altLang="en-US" sz="6000" dirty="0" smtClean="0">
                <a:solidFill>
                  <a:srgbClr val="800000"/>
                </a:solidFill>
              </a:rPr>
              <a:t>成长环境不同）</a:t>
            </a:r>
          </a:p>
          <a:p>
            <a:pPr marL="857250" indent="-857250">
              <a:buFont typeface="Arial"/>
              <a:buChar char="•"/>
            </a:pPr>
            <a:endParaRPr kumimoji="1" lang="zh-CN" altLang="en-US" sz="6000" dirty="0">
              <a:solidFill>
                <a:srgbClr val="800000"/>
              </a:solidFill>
            </a:endParaRPr>
          </a:p>
          <a:p>
            <a:pPr marL="857250" indent="-857250">
              <a:buFont typeface="Arial"/>
              <a:buChar char="•"/>
            </a:pPr>
            <a:r>
              <a:rPr kumimoji="1" lang="en-US" altLang="zh-CN" sz="6000" dirty="0" smtClean="0">
                <a:solidFill>
                  <a:srgbClr val="800000"/>
                </a:solidFill>
              </a:rPr>
              <a:t>It is</a:t>
            </a:r>
            <a:r>
              <a:rPr kumimoji="1" lang="zh-CN" altLang="en-US" sz="6000" dirty="0" smtClean="0">
                <a:solidFill>
                  <a:srgbClr val="800000"/>
                </a:solidFill>
              </a:rPr>
              <a:t> </a:t>
            </a:r>
            <a:r>
              <a:rPr kumimoji="1" lang="en-US" altLang="zh-CN" sz="6000" dirty="0" smtClean="0">
                <a:solidFill>
                  <a:srgbClr val="800000"/>
                </a:solidFill>
              </a:rPr>
              <a:t>an </a:t>
            </a:r>
            <a:r>
              <a:rPr kumimoji="1" lang="en-US" altLang="zh-CN" sz="6000" dirty="0">
                <a:solidFill>
                  <a:srgbClr val="800000"/>
                </a:solidFill>
              </a:rPr>
              <a:t>universal/ widely known fact/ truth </a:t>
            </a:r>
            <a:r>
              <a:rPr kumimoji="1" lang="en-US" altLang="zh-CN" sz="6000" dirty="0" smtClean="0">
                <a:solidFill>
                  <a:srgbClr val="800000"/>
                </a:solidFill>
              </a:rPr>
              <a:t>that disagreement exists in every relationship, can agree and disagree, no hard feelings.  </a:t>
            </a:r>
            <a:r>
              <a:rPr kumimoji="1" lang="en-US" altLang="zh-CN" sz="6000" dirty="0">
                <a:solidFill>
                  <a:srgbClr val="800000"/>
                </a:solidFill>
              </a:rPr>
              <a:t>(</a:t>
            </a:r>
            <a:r>
              <a:rPr kumimoji="1" lang="zh-CN" altLang="en-US" sz="6000" dirty="0">
                <a:solidFill>
                  <a:srgbClr val="800000"/>
                </a:solidFill>
              </a:rPr>
              <a:t>争议的</a:t>
            </a:r>
            <a:r>
              <a:rPr kumimoji="1" lang="zh-CN" altLang="en-US" sz="6000" dirty="0" smtClean="0">
                <a:solidFill>
                  <a:srgbClr val="800000"/>
                </a:solidFill>
              </a:rPr>
              <a:t>普遍性</a:t>
            </a:r>
            <a:r>
              <a:rPr kumimoji="1" lang="en-US" altLang="zh-CN" sz="6000" dirty="0" smtClean="0">
                <a:solidFill>
                  <a:srgbClr val="800000"/>
                </a:solidFill>
              </a:rPr>
              <a:t>)</a:t>
            </a: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6377949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checkerboard(across)">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checkerboard(across)">
                                      <p:cBhvr>
                                        <p:cTn id="1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776134" y="4585718"/>
            <a:ext cx="9454718" cy="8402300"/>
          </a:xfrm>
          <a:prstGeom prst="rect">
            <a:avLst/>
          </a:prstGeom>
          <a:noFill/>
        </p:spPr>
        <p:txBody>
          <a:bodyPr wrap="square" rtlCol="0">
            <a:spAutoFit/>
          </a:bodyPr>
          <a:lstStyle/>
          <a:p>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r>
              <a:rPr kumimoji="1" lang="zh-CN" altLang="en-US" sz="6000" dirty="0" smtClean="0">
                <a:solidFill>
                  <a:srgbClr val="800000"/>
                </a:solidFill>
              </a:rPr>
              <a:t>举个例</a:t>
            </a:r>
          </a:p>
          <a:p>
            <a:pPr marL="857250" indent="-857250">
              <a:buFont typeface="Arial"/>
              <a:buChar char="•"/>
            </a:pPr>
            <a:endParaRPr kumimoji="1" lang="zh-CN" altLang="en-US" sz="6000" dirty="0">
              <a:solidFill>
                <a:srgbClr val="800000"/>
              </a:solidFill>
            </a:endParaRPr>
          </a:p>
          <a:p>
            <a:pPr marL="857250" indent="-857250">
              <a:buFont typeface="Arial"/>
              <a:buChar char="•"/>
            </a:pPr>
            <a:r>
              <a:rPr kumimoji="1" lang="zh-CN" altLang="en-US" sz="6000" dirty="0" smtClean="0">
                <a:solidFill>
                  <a:srgbClr val="800000"/>
                </a:solidFill>
              </a:rPr>
              <a:t>摆事实</a:t>
            </a:r>
          </a:p>
          <a:p>
            <a:pPr marL="857250" indent="-857250">
              <a:buFont typeface="Arial"/>
              <a:buChar char="•"/>
            </a:pPr>
            <a:endParaRPr kumimoji="1" lang="zh-CN" altLang="en-US" sz="6000" dirty="0">
              <a:solidFill>
                <a:srgbClr val="800000"/>
              </a:solidFill>
            </a:endParaRPr>
          </a:p>
          <a:p>
            <a:pPr marL="857250" indent="-857250">
              <a:buFont typeface="Arial"/>
              <a:buChar char="•"/>
            </a:pPr>
            <a:r>
              <a:rPr kumimoji="1" lang="zh-CN" altLang="en-US" sz="6000" dirty="0" smtClean="0">
                <a:solidFill>
                  <a:srgbClr val="800000"/>
                </a:solidFill>
              </a:rPr>
              <a:t>再不济</a:t>
            </a:r>
            <a:r>
              <a:rPr kumimoji="1" lang="en-US" altLang="zh-CN" sz="6000" dirty="0" smtClean="0">
                <a:solidFill>
                  <a:srgbClr val="800000"/>
                </a:solidFill>
              </a:rPr>
              <a:t>? </a:t>
            </a:r>
            <a:r>
              <a:rPr kumimoji="1" lang="zh-CN" altLang="en-US" sz="6000" dirty="0" smtClean="0">
                <a:solidFill>
                  <a:srgbClr val="800000"/>
                </a:solidFill>
              </a:rPr>
              <a:t>  上对比！</a:t>
            </a: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
        <p:nvSpPr>
          <p:cNvPr id="2" name="文本框 1"/>
          <p:cNvSpPr txBox="1"/>
          <p:nvPr/>
        </p:nvSpPr>
        <p:spPr>
          <a:xfrm>
            <a:off x="14793576" y="8089677"/>
            <a:ext cx="9584074" cy="1107996"/>
          </a:xfrm>
          <a:prstGeom prst="rect">
            <a:avLst/>
          </a:prstGeom>
          <a:noFill/>
        </p:spPr>
        <p:txBody>
          <a:bodyPr wrap="square" rtlCol="0">
            <a:spAutoFit/>
          </a:bodyPr>
          <a:lstStyle/>
          <a:p>
            <a:r>
              <a:rPr kumimoji="1" lang="zh-CN" altLang="en-US" sz="6600" b="1" dirty="0" smtClean="0">
                <a:solidFill>
                  <a:srgbClr val="008000"/>
                </a:solidFill>
              </a:rPr>
              <a:t>“假亦真时真亦假”</a:t>
            </a:r>
            <a:endParaRPr kumimoji="1" lang="zh-CN" altLang="en-US" sz="6600" b="1" dirty="0">
              <a:solidFill>
                <a:srgbClr val="008000"/>
              </a:solidFill>
            </a:endParaRPr>
          </a:p>
        </p:txBody>
      </p:sp>
      <p:sp>
        <p:nvSpPr>
          <p:cNvPr id="3" name="文本框 2"/>
          <p:cNvSpPr txBox="1"/>
          <p:nvPr/>
        </p:nvSpPr>
        <p:spPr>
          <a:xfrm>
            <a:off x="493903" y="1105275"/>
            <a:ext cx="11918910" cy="923330"/>
          </a:xfrm>
          <a:prstGeom prst="rect">
            <a:avLst/>
          </a:prstGeom>
          <a:noFill/>
        </p:spPr>
        <p:txBody>
          <a:bodyPr wrap="none" rtlCol="0">
            <a:spAutoFit/>
          </a:bodyPr>
          <a:lstStyle/>
          <a:p>
            <a:r>
              <a:rPr lang="zh-CN" altLang="en-US" sz="54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x-none" sz="54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人际关系</a:t>
            </a:r>
            <a:r>
              <a:rPr lang="zh-CN" altLang="en-US" sz="54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题 </a:t>
            </a:r>
            <a:r>
              <a:rPr lang="en-US" altLang="zh-CN"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有论点，</a:t>
            </a:r>
            <a:r>
              <a:rPr lang="zh-CN" altLang="en-US" sz="54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没论据？？？</a:t>
            </a:r>
            <a:endParaRPr kumimoji="1" lang="zh-CN" altLang="en-US" sz="5400" dirty="0">
              <a:solidFill>
                <a:srgbClr val="800000"/>
              </a:solidFill>
            </a:endParaRPr>
          </a:p>
        </p:txBody>
      </p:sp>
      <p:sp>
        <p:nvSpPr>
          <p:cNvPr id="4" name="右箭头 3"/>
          <p:cNvSpPr/>
          <p:nvPr/>
        </p:nvSpPr>
        <p:spPr>
          <a:xfrm>
            <a:off x="9878064" y="8113194"/>
            <a:ext cx="2398957" cy="1175825"/>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800000"/>
              </a:solidFill>
            </a:endParaRPr>
          </a:p>
        </p:txBody>
      </p:sp>
    </p:spTree>
    <p:extLst>
      <p:ext uri="{BB962C8B-B14F-4D97-AF65-F5344CB8AC3E}">
        <p14:creationId xmlns:p14="http://schemas.microsoft.com/office/powerpoint/2010/main" val="388039641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3265169"/>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x-none"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人际关系</a:t>
            </a:r>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题 </a:t>
            </a:r>
            <a:r>
              <a:rPr lang="zh-CN" altLang="x-none"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万能</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句型</a:t>
            </a:r>
            <a:endParaRPr kumimoji="1" lang="en-US" altLang="zh-CN" sz="6000" dirty="0" smtClean="0">
              <a:solidFill>
                <a:srgbClr val="800000"/>
              </a:solidFill>
            </a:endParaRPr>
          </a:p>
          <a:p>
            <a:endParaRPr kumimoji="1" lang="zh-CN" altLang="en-US" sz="3600" dirty="0" smtClean="0">
              <a:solidFill>
                <a:srgbClr val="800000"/>
              </a:solidFill>
            </a:endParaRPr>
          </a:p>
          <a:p>
            <a:pPr marL="285750" indent="-285750">
              <a:buFont typeface="Arial"/>
              <a:buChar char="•"/>
              <a:defRPr/>
            </a:pPr>
            <a:r>
              <a:rPr kumimoji="1" lang="zh-CN" altLang="en-US" sz="4000" dirty="0">
                <a:solidFill>
                  <a:srgbClr val="508CC1"/>
                </a:solidFill>
              </a:rPr>
              <a:t>开头引入</a:t>
            </a:r>
          </a:p>
          <a:p>
            <a:pPr>
              <a:defRPr/>
            </a:pPr>
            <a:r>
              <a:rPr kumimoji="1" lang="zh-CN" altLang="en-US" sz="4000" dirty="0">
                <a:solidFill>
                  <a:srgbClr val="800000"/>
                </a:solidFill>
              </a:rPr>
              <a:t>   </a:t>
            </a:r>
            <a:r>
              <a:rPr kumimoji="1" lang="en-US" altLang="zh-CN" sz="4000" dirty="0">
                <a:solidFill>
                  <a:srgbClr val="800000"/>
                </a:solidFill>
              </a:rPr>
              <a:t>I definitely/ absolutely/ wholeheartedly think </a:t>
            </a:r>
            <a:r>
              <a:rPr kumimoji="1" lang="is-IS" altLang="zh-CN" sz="4000" dirty="0">
                <a:solidFill>
                  <a:srgbClr val="800000"/>
                </a:solidFill>
              </a:rPr>
              <a:t>… is a great idea / very important   </a:t>
            </a:r>
          </a:p>
          <a:p>
            <a:pPr>
              <a:defRPr/>
            </a:pPr>
            <a:r>
              <a:rPr kumimoji="1" lang="is-IS" altLang="zh-CN" sz="4000" dirty="0">
                <a:solidFill>
                  <a:srgbClr val="800000"/>
                </a:solidFill>
              </a:rPr>
              <a:t>   for ... to ...</a:t>
            </a:r>
          </a:p>
          <a:p>
            <a:pPr>
              <a:defRPr/>
            </a:pPr>
            <a:r>
              <a:rPr kumimoji="1" lang="is-IS" altLang="zh-CN" sz="4000" dirty="0">
                <a:solidFill>
                  <a:srgbClr val="800000"/>
                </a:solidFill>
              </a:rPr>
              <a:t>     When talking/ </a:t>
            </a:r>
            <a:r>
              <a:rPr kumimoji="1" lang="is-IS" altLang="zh-CN" sz="4000" dirty="0" smtClean="0">
                <a:solidFill>
                  <a:srgbClr val="800000"/>
                </a:solidFill>
              </a:rPr>
              <a:t>discuss</a:t>
            </a:r>
            <a:r>
              <a:rPr kumimoji="1" lang="en-US" altLang="zh-CN" sz="4000" dirty="0" err="1" smtClean="0">
                <a:solidFill>
                  <a:srgbClr val="800000"/>
                </a:solidFill>
              </a:rPr>
              <a:t>ing</a:t>
            </a:r>
            <a:r>
              <a:rPr kumimoji="1" lang="is-IS" altLang="zh-CN" sz="4000" dirty="0" smtClean="0">
                <a:solidFill>
                  <a:srgbClr val="800000"/>
                </a:solidFill>
              </a:rPr>
              <a:t> about</a:t>
            </a:r>
            <a:r>
              <a:rPr kumimoji="1" lang="is-IS" altLang="zh-CN" sz="4000" dirty="0">
                <a:solidFill>
                  <a:srgbClr val="800000"/>
                </a:solidFill>
              </a:rPr>
              <a:t>..., the very first coming to my mind is ...</a:t>
            </a:r>
          </a:p>
          <a:p>
            <a:pPr>
              <a:defRPr/>
            </a:pPr>
            <a:endParaRPr kumimoji="1" lang="is-IS" altLang="zh-CN" sz="4000" dirty="0">
              <a:solidFill>
                <a:srgbClr val="800000"/>
              </a:solidFill>
            </a:endParaRPr>
          </a:p>
          <a:p>
            <a:pPr marL="285750" indent="-285750">
              <a:buFont typeface="Arial"/>
              <a:buChar char="•"/>
              <a:defRPr/>
            </a:pPr>
            <a:r>
              <a:rPr kumimoji="1" lang="is-IS" altLang="zh-CN" sz="4000" dirty="0">
                <a:solidFill>
                  <a:srgbClr val="508CC1"/>
                </a:solidFill>
              </a:rPr>
              <a:t> </a:t>
            </a:r>
            <a:r>
              <a:rPr kumimoji="1" lang="zh-CN" altLang="is-IS" sz="4000" dirty="0">
                <a:solidFill>
                  <a:srgbClr val="508CC1"/>
                </a:solidFill>
              </a:rPr>
              <a:t>论点</a:t>
            </a:r>
            <a:r>
              <a:rPr kumimoji="1" lang="zh-CN" altLang="en-US" sz="4000" dirty="0">
                <a:solidFill>
                  <a:srgbClr val="508CC1"/>
                </a:solidFill>
              </a:rPr>
              <a:t>引入</a:t>
            </a:r>
          </a:p>
          <a:p>
            <a:pPr>
              <a:defRPr/>
            </a:pPr>
            <a:r>
              <a:rPr kumimoji="1" lang="zh-CN" altLang="en-US" sz="4000" dirty="0">
                <a:solidFill>
                  <a:srgbClr val="800000"/>
                </a:solidFill>
              </a:rPr>
              <a:t>   </a:t>
            </a:r>
            <a:r>
              <a:rPr kumimoji="1" lang="en-US" altLang="zh-CN" sz="4000" dirty="0">
                <a:solidFill>
                  <a:srgbClr val="800000"/>
                </a:solidFill>
              </a:rPr>
              <a:t>As for why, I suppose/ guess/ think that’s mainly because</a:t>
            </a:r>
            <a:r>
              <a:rPr kumimoji="1" lang="is-IS" altLang="zh-CN" sz="4000" dirty="0">
                <a:solidFill>
                  <a:srgbClr val="800000"/>
                </a:solidFill>
              </a:rPr>
              <a:t>…</a:t>
            </a:r>
          </a:p>
          <a:p>
            <a:pPr>
              <a:defRPr/>
            </a:pPr>
            <a:r>
              <a:rPr kumimoji="1" lang="is-IS" altLang="zh-CN" sz="4000" dirty="0">
                <a:solidFill>
                  <a:srgbClr val="800000"/>
                </a:solidFill>
              </a:rPr>
              <a:t>      Firstly, well first and foremost/ the first reason would be ...</a:t>
            </a:r>
          </a:p>
          <a:p>
            <a:pPr>
              <a:defRPr/>
            </a:pPr>
            <a:endParaRPr kumimoji="1" lang="is-IS" altLang="zh-CN" sz="4000" dirty="0">
              <a:solidFill>
                <a:srgbClr val="800000"/>
              </a:solidFill>
            </a:endParaRPr>
          </a:p>
          <a:p>
            <a:pPr marL="285750" indent="-285750">
              <a:buFont typeface="Arial"/>
              <a:buChar char="•"/>
              <a:defRPr/>
            </a:pPr>
            <a:r>
              <a:rPr kumimoji="1" lang="is-IS" altLang="zh-CN" sz="4000" dirty="0">
                <a:solidFill>
                  <a:srgbClr val="508CC1"/>
                </a:solidFill>
              </a:rPr>
              <a:t> </a:t>
            </a:r>
            <a:r>
              <a:rPr kumimoji="1" lang="zh-CN" altLang="is-IS" sz="4000" dirty="0">
                <a:solidFill>
                  <a:srgbClr val="508CC1"/>
                </a:solidFill>
              </a:rPr>
              <a:t>论据</a:t>
            </a:r>
            <a:r>
              <a:rPr kumimoji="1" lang="zh-CN" altLang="en-US" sz="4000" dirty="0">
                <a:solidFill>
                  <a:srgbClr val="508CC1"/>
                </a:solidFill>
              </a:rPr>
              <a:t>引入</a:t>
            </a:r>
          </a:p>
          <a:p>
            <a:pPr>
              <a:defRPr/>
            </a:pPr>
            <a:r>
              <a:rPr kumimoji="1" lang="zh-CN" altLang="en-US" sz="4000" dirty="0">
                <a:solidFill>
                  <a:srgbClr val="800000"/>
                </a:solidFill>
              </a:rPr>
              <a:t>   </a:t>
            </a:r>
            <a:r>
              <a:rPr kumimoji="1" lang="en-US" altLang="zh-CN" sz="4000" dirty="0">
                <a:solidFill>
                  <a:srgbClr val="800000"/>
                </a:solidFill>
              </a:rPr>
              <a:t>As for why/ how/ the reason, I suppose that’s mainly/ mostly because</a:t>
            </a:r>
            <a:r>
              <a:rPr kumimoji="1" lang="is-IS" altLang="zh-CN" sz="4000" dirty="0">
                <a:solidFill>
                  <a:srgbClr val="800000"/>
                </a:solidFill>
              </a:rPr>
              <a:t>…</a:t>
            </a:r>
          </a:p>
          <a:p>
            <a:pPr>
              <a:defRPr/>
            </a:pPr>
            <a:r>
              <a:rPr kumimoji="1" lang="is-IS" altLang="zh-CN" sz="4000" dirty="0">
                <a:solidFill>
                  <a:srgbClr val="800000"/>
                </a:solidFill>
              </a:rPr>
              <a:t>      Let me take sb. </a:t>
            </a:r>
            <a:r>
              <a:rPr kumimoji="1" lang="en-US" altLang="zh-CN" sz="4000" dirty="0">
                <a:solidFill>
                  <a:srgbClr val="800000"/>
                </a:solidFill>
              </a:rPr>
              <a:t>/ </a:t>
            </a:r>
            <a:r>
              <a:rPr kumimoji="1" lang="en-US" altLang="zh-CN" sz="4000" dirty="0" err="1">
                <a:solidFill>
                  <a:srgbClr val="800000"/>
                </a:solidFill>
              </a:rPr>
              <a:t>sth</a:t>
            </a:r>
            <a:r>
              <a:rPr kumimoji="1" lang="en-US" altLang="zh-CN" sz="4000" dirty="0">
                <a:solidFill>
                  <a:srgbClr val="800000"/>
                </a:solidFill>
              </a:rPr>
              <a:t>. </a:t>
            </a:r>
            <a:r>
              <a:rPr kumimoji="1" lang="en-US" altLang="zh-CN" sz="4000" dirty="0" smtClean="0">
                <a:solidFill>
                  <a:srgbClr val="800000"/>
                </a:solidFill>
              </a:rPr>
              <a:t>as </a:t>
            </a:r>
            <a:r>
              <a:rPr kumimoji="1" lang="en-US" altLang="zh-CN" sz="4000" dirty="0">
                <a:solidFill>
                  <a:srgbClr val="800000"/>
                </a:solidFill>
              </a:rPr>
              <a:t>an example/ </a:t>
            </a:r>
            <a:r>
              <a:rPr kumimoji="1" lang="en-US" altLang="zh-CN" sz="4000" dirty="0" smtClean="0">
                <a:solidFill>
                  <a:srgbClr val="800000"/>
                </a:solidFill>
              </a:rPr>
              <a:t>for instance</a:t>
            </a:r>
            <a:endParaRPr kumimoji="1" lang="en-US" altLang="zh-CN" sz="4000" dirty="0">
              <a:solidFill>
                <a:srgbClr val="800000"/>
              </a:solidFill>
            </a:endParaRPr>
          </a:p>
          <a:p>
            <a:pPr>
              <a:defRPr/>
            </a:pPr>
            <a:r>
              <a:rPr kumimoji="1" lang="en-US" altLang="zh-CN" sz="4000" dirty="0">
                <a:solidFill>
                  <a:srgbClr val="800000"/>
                </a:solidFill>
              </a:rPr>
              <a:t>      As for me, I literally/ once do/ did </a:t>
            </a:r>
            <a:r>
              <a:rPr kumimoji="1" lang="en-US" altLang="zh-CN" sz="4000" dirty="0" err="1">
                <a:solidFill>
                  <a:srgbClr val="800000"/>
                </a:solidFill>
              </a:rPr>
              <a:t>sth</a:t>
            </a:r>
            <a:r>
              <a:rPr kumimoji="1" lang="en-US" altLang="zh-CN" sz="4000" dirty="0">
                <a:solidFill>
                  <a:srgbClr val="800000"/>
                </a:solidFill>
              </a:rPr>
              <a:t>.</a:t>
            </a:r>
          </a:p>
          <a:p>
            <a:pPr>
              <a:defRPr/>
            </a:pPr>
            <a:endParaRPr kumimoji="1" lang="en-US" altLang="zh-CN" sz="4000" dirty="0">
              <a:solidFill>
                <a:srgbClr val="800000"/>
              </a:solidFill>
            </a:endParaRPr>
          </a:p>
          <a:p>
            <a:pPr marL="285750" indent="-285750">
              <a:buFont typeface="Arial"/>
              <a:buChar char="•"/>
              <a:defRPr/>
            </a:pPr>
            <a:r>
              <a:rPr kumimoji="1" lang="en-US" altLang="zh-CN" sz="4000" dirty="0">
                <a:solidFill>
                  <a:srgbClr val="508CC1"/>
                </a:solidFill>
              </a:rPr>
              <a:t> </a:t>
            </a:r>
            <a:r>
              <a:rPr kumimoji="1" lang="zh-CN" altLang="en-US" sz="4000" dirty="0">
                <a:solidFill>
                  <a:srgbClr val="508CC1"/>
                </a:solidFill>
              </a:rPr>
              <a:t>对比引入</a:t>
            </a:r>
          </a:p>
          <a:p>
            <a:pPr>
              <a:defRPr/>
            </a:pPr>
            <a:r>
              <a:rPr kumimoji="1" lang="zh-CN" altLang="en-US" sz="4000" dirty="0">
                <a:solidFill>
                  <a:srgbClr val="800000"/>
                </a:solidFill>
              </a:rPr>
              <a:t>   </a:t>
            </a:r>
            <a:r>
              <a:rPr kumimoji="1" lang="en-US" altLang="zh-CN" sz="4000" dirty="0">
                <a:solidFill>
                  <a:srgbClr val="800000"/>
                </a:solidFill>
              </a:rPr>
              <a:t>However, </a:t>
            </a:r>
            <a:r>
              <a:rPr kumimoji="1" lang="is-IS" altLang="zh-CN" sz="4000" dirty="0">
                <a:solidFill>
                  <a:srgbClr val="800000"/>
                </a:solidFill>
              </a:rPr>
              <a:t>… is a totally different situation.</a:t>
            </a:r>
          </a:p>
          <a:p>
            <a:pPr>
              <a:defRPr/>
            </a:pPr>
            <a:r>
              <a:rPr kumimoji="1" lang="is-IS" altLang="zh-CN" sz="4000" dirty="0">
                <a:solidFill>
                  <a:srgbClr val="800000"/>
                </a:solidFill>
              </a:rPr>
              <a:t>     But when it comes to ..., it is </a:t>
            </a:r>
            <a:r>
              <a:rPr kumimoji="1" lang="is-IS" altLang="zh-CN" sz="4000" dirty="0" smtClean="0">
                <a:solidFill>
                  <a:srgbClr val="800000"/>
                </a:solidFill>
              </a:rPr>
              <a:t>completely another </a:t>
            </a:r>
            <a:r>
              <a:rPr kumimoji="1" lang="is-IS" altLang="zh-CN" sz="4000" dirty="0">
                <a:solidFill>
                  <a:srgbClr val="800000"/>
                </a:solidFill>
              </a:rPr>
              <a:t>scenerio.</a:t>
            </a:r>
            <a:endParaRPr kumimoji="1" lang="en-US" altLang="zh-CN" sz="4000" dirty="0">
              <a:solidFill>
                <a:srgbClr val="800000"/>
              </a:solidFill>
            </a:endParaRPr>
          </a:p>
          <a:p>
            <a:pPr marL="857250" indent="-857250">
              <a:buFont typeface="Arial"/>
              <a:buChar char="•"/>
            </a:pPr>
            <a:endParaRPr kumimoji="1" lang="zh-CN" altLang="en-US" sz="4000" dirty="0" smtClean="0">
              <a:solidFill>
                <a:srgbClr val="800000"/>
              </a:solidFill>
            </a:endParaRPr>
          </a:p>
          <a:p>
            <a:pPr marL="857250" indent="-857250">
              <a:buFont typeface="Arial"/>
              <a:buChar char="•"/>
            </a:pPr>
            <a:endParaRPr kumimoji="1" lang="zh-CN" altLang="en-US" sz="4000" dirty="0">
              <a:solidFill>
                <a:srgbClr val="800000"/>
              </a:solidFill>
            </a:endParaRPr>
          </a:p>
        </p:txBody>
      </p:sp>
    </p:spTree>
    <p:extLst>
      <p:ext uri="{BB962C8B-B14F-4D97-AF65-F5344CB8AC3E}">
        <p14:creationId xmlns:p14="http://schemas.microsoft.com/office/powerpoint/2010/main" val="9899249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animEffect transition="in" filter="checkerboard(across)">
                                      <p:cBhvr>
                                        <p:cTn id="25" dur="500"/>
                                        <p:tgtEl>
                                          <p:spTgt spid="5">
                                            <p:txEl>
                                              <p:pRg st="11" end="11"/>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5">
                                            <p:txEl>
                                              <p:pRg st="12" end="12"/>
                                            </p:txEl>
                                          </p:spTgt>
                                        </p:tgtEl>
                                        <p:attrNameLst>
                                          <p:attrName>style.visibility</p:attrName>
                                        </p:attrNameLst>
                                      </p:cBhvr>
                                      <p:to>
                                        <p:strVal val="visible"/>
                                      </p:to>
                                    </p:set>
                                    <p:animEffect transition="in" filter="checkerboard(across)">
                                      <p:cBhvr>
                                        <p:cTn id="28" dur="500"/>
                                        <p:tgtEl>
                                          <p:spTgt spid="5">
                                            <p:txEl>
                                              <p:pRg st="12" end="12"/>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animEffect transition="in" filter="checkerboard(across)">
                                      <p:cBhvr>
                                        <p:cTn id="31" dur="500"/>
                                        <p:tgtEl>
                                          <p:spTgt spid="5">
                                            <p:txEl>
                                              <p:pRg st="13" end="13"/>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5">
                                            <p:txEl>
                                              <p:pRg st="14" end="14"/>
                                            </p:txEl>
                                          </p:spTgt>
                                        </p:tgtEl>
                                        <p:attrNameLst>
                                          <p:attrName>style.visibility</p:attrName>
                                        </p:attrNameLst>
                                      </p:cBhvr>
                                      <p:to>
                                        <p:strVal val="visible"/>
                                      </p:to>
                                    </p:set>
                                    <p:animEffect transition="in" filter="checkerboard(across)">
                                      <p:cBhvr>
                                        <p:cTn id="34" dur="500"/>
                                        <p:tgtEl>
                                          <p:spTgt spid="5">
                                            <p:txEl>
                                              <p:pRg st="14" end="1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xEl>
                                              <p:pRg st="16" end="16"/>
                                            </p:txEl>
                                          </p:spTgt>
                                        </p:tgtEl>
                                        <p:attrNameLst>
                                          <p:attrName>style.visibility</p:attrName>
                                        </p:attrNameLst>
                                      </p:cBhvr>
                                      <p:to>
                                        <p:strVal val="visible"/>
                                      </p:to>
                                    </p:set>
                                    <p:anim calcmode="lin" valueType="num">
                                      <p:cBhvr additive="base">
                                        <p:cTn id="39"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7" end="17"/>
                                            </p:txEl>
                                          </p:spTgt>
                                        </p:tgtEl>
                                        <p:attrNameLst>
                                          <p:attrName>style.visibility</p:attrName>
                                        </p:attrNameLst>
                                      </p:cBhvr>
                                      <p:to>
                                        <p:strVal val="visible"/>
                                      </p:to>
                                    </p:set>
                                    <p:anim calcmode="lin" valueType="num">
                                      <p:cBhvr additive="base">
                                        <p:cTn id="43"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7" end="1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18" end="18"/>
                                            </p:txEl>
                                          </p:spTgt>
                                        </p:tgtEl>
                                        <p:attrNameLst>
                                          <p:attrName>style.visibility</p:attrName>
                                        </p:attrNameLst>
                                      </p:cBhvr>
                                      <p:to>
                                        <p:strVal val="visible"/>
                                      </p:to>
                                    </p:set>
                                    <p:anim calcmode="lin" valueType="num">
                                      <p:cBhvr additive="base">
                                        <p:cTn id="47"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0" y="4820884"/>
            <a:ext cx="23530959" cy="1887696"/>
          </a:xfrm>
          <a:prstGeom prst="rect">
            <a:avLst/>
          </a:prstGeom>
          <a:noFill/>
        </p:spPr>
        <p:txBody>
          <a:bodyPr wrap="square" rtlCol="0">
            <a:spAutoFit/>
          </a:bodyPr>
          <a:lstStyle/>
          <a:p>
            <a:pPr>
              <a:lnSpc>
                <a:spcPct val="150000"/>
              </a:lnSpc>
            </a:pPr>
            <a:r>
              <a:rPr lang="en-US" altLang="zh-CN" sz="4000" b="1" dirty="0">
                <a:solidFill>
                  <a:srgbClr val="27506E"/>
                </a:solidFill>
                <a:latin typeface="Arial" panose="020B0604020202020204" pitchFamily="34" charset="0"/>
                <a:cs typeface="Arial" panose="020B0604020202020204" pitchFamily="34" charset="0"/>
              </a:rPr>
              <a:t>When</a:t>
            </a:r>
            <a:r>
              <a:rPr lang="zh-CN" altLang="en-US" sz="4000" b="1" dirty="0">
                <a:solidFill>
                  <a:srgbClr val="27506E"/>
                </a:solidFill>
                <a:latin typeface="Arial" panose="020B0604020202020204" pitchFamily="34" charset="0"/>
                <a:cs typeface="Arial" panose="020B0604020202020204" pitchFamily="34" charset="0"/>
              </a:rPr>
              <a:t> </a:t>
            </a:r>
            <a:r>
              <a:rPr lang="en-US" altLang="zh-CN" sz="4000" b="1" dirty="0">
                <a:solidFill>
                  <a:srgbClr val="27506E"/>
                </a:solidFill>
                <a:latin typeface="Arial" panose="020B0604020202020204" pitchFamily="34" charset="0"/>
                <a:cs typeface="Arial" panose="020B0604020202020204" pitchFamily="34" charset="0"/>
              </a:rPr>
              <a:t>you have some disagreements with your friends and family members, will you choose to convince them or respect the difference? </a:t>
            </a:r>
            <a:endParaRPr lang="zh-CN" altLang="en-US" sz="4000" b="1" dirty="0">
              <a:solidFill>
                <a:srgbClr val="27506E"/>
              </a:solidFill>
              <a:latin typeface="Arial" panose="020B0604020202020204" pitchFamily="34" charset="0"/>
              <a:cs typeface="Arial" panose="020B0604020202020204" pitchFamily="34" charset="0"/>
            </a:endParaRPr>
          </a:p>
        </p:txBody>
      </p:sp>
      <p:sp>
        <p:nvSpPr>
          <p:cNvPr id="3" name="文本框 2"/>
          <p:cNvSpPr txBox="1"/>
          <p:nvPr/>
        </p:nvSpPr>
        <p:spPr>
          <a:xfrm>
            <a:off x="20626335" y="8865721"/>
            <a:ext cx="350378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2018.01.03 </a:t>
            </a:r>
            <a:r>
              <a:rPr lang="en-US" altLang="zh-CN" sz="3600" b="1" dirty="0">
                <a:solidFill>
                  <a:srgbClr val="C00000"/>
                </a:solidFill>
                <a:latin typeface="Calibri" panose="020F0502020204030204" pitchFamily="34" charset="0"/>
                <a:ea typeface="方正兰亭黑_GBK"/>
                <a:cs typeface="Calibri" panose="020F0502020204030204" pitchFamily="34" charset="0"/>
              </a:rPr>
              <a:t>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8" name="TextBox 10"/>
          <p:cNvSpPr txBox="1"/>
          <p:nvPr/>
        </p:nvSpPr>
        <p:spPr>
          <a:xfrm>
            <a:off x="6772155" y="944310"/>
            <a:ext cx="1744923" cy="1479895"/>
          </a:xfrm>
          <a:prstGeom prst="rect">
            <a:avLst/>
          </a:prstGeom>
          <a:noFill/>
        </p:spPr>
        <p:txBody>
          <a:bodyPr wrap="none" rtlCol="0">
            <a:spAutoFit/>
          </a:bodyPr>
          <a:lstStyle/>
          <a:p>
            <a:r>
              <a:rPr lang="en-US" altLang="zh-CN" dirty="0">
                <a:solidFill>
                  <a:schemeClr val="bg1"/>
                </a:solidFill>
              </a:rPr>
              <a:t>45</a:t>
            </a:r>
            <a:endParaRPr lang="zh-CN" altLang="en-US" dirty="0">
              <a:solidFill>
                <a:schemeClr val="bg1"/>
              </a:solidFill>
            </a:endParaRPr>
          </a:p>
        </p:txBody>
      </p:sp>
      <p:sp>
        <p:nvSpPr>
          <p:cNvPr id="9" name="文本框 8"/>
          <p:cNvSpPr txBox="1"/>
          <p:nvPr/>
        </p:nvSpPr>
        <p:spPr>
          <a:xfrm>
            <a:off x="470383" y="729012"/>
            <a:ext cx="23636795" cy="1138773"/>
          </a:xfrm>
          <a:prstGeom prst="rect">
            <a:avLst/>
          </a:prstGeom>
          <a:noFill/>
        </p:spPr>
        <p:txBody>
          <a:bodyPr wrap="square" rtlCol="0">
            <a:spAutoFit/>
          </a:bodyPr>
          <a:lstStyle/>
          <a:p>
            <a:pPr>
              <a:lnSpc>
                <a:spcPct val="150000"/>
              </a:lnSpc>
            </a:pP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INTERPERSONAL</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RELATIONSHIP </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万能语料有多万能？？？</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extLst>
      <p:ext uri="{BB962C8B-B14F-4D97-AF65-F5344CB8AC3E}">
        <p14:creationId xmlns:p14="http://schemas.microsoft.com/office/powerpoint/2010/main" val="1490169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2" name="Rechteck 41"/>
          <p:cNvSpPr/>
          <p:nvPr/>
        </p:nvSpPr>
        <p:spPr>
          <a:xfrm>
            <a:off x="2"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9" name="Textfeld 48"/>
          <p:cNvSpPr txBox="1"/>
          <p:nvPr/>
        </p:nvSpPr>
        <p:spPr>
          <a:xfrm>
            <a:off x="-1629126" y="1255820"/>
            <a:ext cx="9873167" cy="923330"/>
          </a:xfrm>
          <a:prstGeom prst="rect">
            <a:avLst/>
          </a:prstGeom>
          <a:noFill/>
        </p:spPr>
        <p:txBody>
          <a:bodyPr wrap="square" rtlCol="0">
            <a:spAutoFit/>
          </a:bodyPr>
          <a:lstStyle/>
          <a:p>
            <a:pPr algn="ctr"/>
            <a:r>
              <a:rPr lang="en-US" altLang="zh-CN"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CLASS</a:t>
            </a:r>
            <a:r>
              <a:rPr lang="zh-CN" altLang="en-US"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RULES</a:t>
            </a:r>
            <a:endParaRPr lang="de-DE" sz="54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5" name="Gruppieren 4"/>
          <p:cNvGrpSpPr/>
          <p:nvPr/>
        </p:nvGrpSpPr>
        <p:grpSpPr>
          <a:xfrm>
            <a:off x="1672728" y="4788242"/>
            <a:ext cx="4764828" cy="5964777"/>
            <a:chOff x="2519420" y="4788242"/>
            <a:chExt cx="4764828" cy="5964777"/>
          </a:xfrm>
        </p:grpSpPr>
        <p:sp>
          <p:nvSpPr>
            <p:cNvPr id="39" name="Ellipse 38"/>
            <p:cNvSpPr/>
            <p:nvPr/>
          </p:nvSpPr>
          <p:spPr>
            <a:xfrm rot="5422425">
              <a:off x="3440998" y="4788243"/>
              <a:ext cx="2856167" cy="2856165"/>
            </a:xfrm>
            <a:prstGeom prst="ellipse">
              <a:avLst/>
            </a:prstGeom>
            <a:noFill/>
            <a:ln>
              <a:solidFill>
                <a:schemeClr val="tx1">
                  <a:alpha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196">
                <a:solidFill>
                  <a:schemeClr val="bg2">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0" name="Ellipse 49"/>
            <p:cNvSpPr/>
            <p:nvPr/>
          </p:nvSpPr>
          <p:spPr>
            <a:xfrm>
              <a:off x="4388881" y="8149120"/>
              <a:ext cx="830204" cy="83020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5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01</a:t>
              </a:r>
            </a:p>
          </p:txBody>
        </p:sp>
        <p:sp>
          <p:nvSpPr>
            <p:cNvPr id="55" name="Textfeld 54"/>
            <p:cNvSpPr txBox="1"/>
            <p:nvPr/>
          </p:nvSpPr>
          <p:spPr>
            <a:xfrm>
              <a:off x="2519420" y="9310028"/>
              <a:ext cx="4764828" cy="553870"/>
            </a:xfrm>
            <a:prstGeom prst="rect">
              <a:avLst/>
            </a:prstGeom>
            <a:noFill/>
          </p:spPr>
          <p:txBody>
            <a:bodyPr wrap="square" rtlCol="0">
              <a:spAutoFit/>
            </a:bodyPr>
            <a:lstStyle/>
            <a:p>
              <a:pPr algn="ctr"/>
              <a:endParaRPr lang="de-DE" sz="2999"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6" name="Textfeld 55"/>
            <p:cNvSpPr txBox="1"/>
            <p:nvPr/>
          </p:nvSpPr>
          <p:spPr>
            <a:xfrm>
              <a:off x="3072630" y="9875856"/>
              <a:ext cx="3658408" cy="877163"/>
            </a:xfrm>
            <a:prstGeom prst="rect">
              <a:avLst/>
            </a:prstGeom>
            <a:noFill/>
          </p:spPr>
          <p:txBody>
            <a:bodyPr wrap="square" rtlCol="0">
              <a:spAutoFit/>
            </a:bodyPr>
            <a:lstStyle/>
            <a:p>
              <a:pPr algn="ctr">
                <a:lnSpc>
                  <a:spcPct val="150000"/>
                </a:lnSpc>
              </a:pPr>
              <a:r>
                <a:rPr lang="en-US"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Take notes</a:t>
              </a:r>
              <a:endParaRPr lang="de-DE" sz="36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92" name="Shape 2551"/>
            <p:cNvSpPr/>
            <p:nvPr/>
          </p:nvSpPr>
          <p:spPr>
            <a:xfrm>
              <a:off x="4384670" y="5739514"/>
              <a:ext cx="1012612" cy="101261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4" name="Gruppieren 3"/>
          <p:cNvGrpSpPr/>
          <p:nvPr/>
        </p:nvGrpSpPr>
        <p:grpSpPr>
          <a:xfrm>
            <a:off x="10064412" y="4764726"/>
            <a:ext cx="3658408" cy="7234356"/>
            <a:chOff x="7994723" y="4788242"/>
            <a:chExt cx="3658408" cy="7234356"/>
          </a:xfrm>
        </p:grpSpPr>
        <p:sp>
          <p:nvSpPr>
            <p:cNvPr id="40" name="Ellipse 39"/>
            <p:cNvSpPr/>
            <p:nvPr/>
          </p:nvSpPr>
          <p:spPr>
            <a:xfrm rot="5422425">
              <a:off x="8349903" y="4788243"/>
              <a:ext cx="2856167" cy="2856165"/>
            </a:xfrm>
            <a:prstGeom prst="ellipse">
              <a:avLst/>
            </a:prstGeom>
            <a:noFill/>
            <a:ln>
              <a:solidFill>
                <a:schemeClr val="tx1">
                  <a:alpha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196">
                <a:solidFill>
                  <a:schemeClr val="bg2">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Ellipse 51"/>
            <p:cNvSpPr/>
            <p:nvPr/>
          </p:nvSpPr>
          <p:spPr>
            <a:xfrm>
              <a:off x="9333056" y="8110753"/>
              <a:ext cx="830204" cy="83020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5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02</a:t>
              </a:r>
            </a:p>
          </p:txBody>
        </p:sp>
        <p:sp>
          <p:nvSpPr>
            <p:cNvPr id="58" name="Textfeld 57"/>
            <p:cNvSpPr txBox="1"/>
            <p:nvPr/>
          </p:nvSpPr>
          <p:spPr>
            <a:xfrm>
              <a:off x="7994723" y="9875856"/>
              <a:ext cx="3658408" cy="2146742"/>
            </a:xfrm>
            <a:prstGeom prst="rect">
              <a:avLst/>
            </a:prstGeom>
            <a:noFill/>
          </p:spPr>
          <p:txBody>
            <a:bodyPr wrap="square" rtlCol="0">
              <a:spAutoFit/>
            </a:bodyPr>
            <a:lstStyle/>
            <a:p>
              <a:pPr algn="ctr">
                <a:lnSpc>
                  <a:spcPct val="150000"/>
                </a:lnSpc>
              </a:pPr>
              <a:r>
                <a:rPr lang="de-DE"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Participate</a:t>
              </a:r>
            </a:p>
            <a:p>
              <a:pPr algn="ctr">
                <a:lnSpc>
                  <a:spcPct val="150000"/>
                </a:lnSpc>
              </a:pPr>
              <a:r>
                <a:rPr lang="zh-CN" altLang="en-US"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de-DE"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Mock </a:t>
              </a:r>
              <a:r>
                <a:rPr lang="de-DE" sz="3600" b="1" dirty="0" err="1" smtClean="0">
                  <a:latin typeface="微软雅黑 Light" panose="020B0502040204020203" pitchFamily="34" charset="-122"/>
                  <a:ea typeface="微软雅黑 Light" panose="020B0502040204020203" pitchFamily="34" charset="-122"/>
                  <a:sym typeface="微软雅黑 Light" panose="020B0502040204020203" pitchFamily="34" charset="-122"/>
                </a:rPr>
                <a:t>exams</a:t>
              </a:r>
              <a:endParaRPr lang="de-DE"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150000"/>
                </a:lnSpc>
              </a:pPr>
              <a:endParaRPr lang="de-DE"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93" name="Shape 2580"/>
            <p:cNvSpPr/>
            <p:nvPr/>
          </p:nvSpPr>
          <p:spPr>
            <a:xfrm>
              <a:off x="9342787" y="5710017"/>
              <a:ext cx="1012612" cy="1012612"/>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 name="Gruppieren 2"/>
          <p:cNvGrpSpPr/>
          <p:nvPr/>
        </p:nvGrpSpPr>
        <p:grpSpPr>
          <a:xfrm>
            <a:off x="17145496" y="4724657"/>
            <a:ext cx="5456453" cy="6788810"/>
            <a:chOff x="11806637" y="4795206"/>
            <a:chExt cx="5456453" cy="6788810"/>
          </a:xfrm>
        </p:grpSpPr>
        <p:sp>
          <p:nvSpPr>
            <p:cNvPr id="41" name="Ellipse 40"/>
            <p:cNvSpPr/>
            <p:nvPr/>
          </p:nvSpPr>
          <p:spPr>
            <a:xfrm rot="5422425">
              <a:off x="13140818" y="4795207"/>
              <a:ext cx="2856167" cy="2856165"/>
            </a:xfrm>
            <a:prstGeom prst="ellipse">
              <a:avLst/>
            </a:prstGeom>
            <a:noFill/>
            <a:ln>
              <a:solidFill>
                <a:schemeClr val="tx1">
                  <a:alpha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196">
                <a:solidFill>
                  <a:schemeClr val="bg2">
                    <a:lumMod val="50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3" name="Ellipse 52"/>
            <p:cNvSpPr/>
            <p:nvPr/>
          </p:nvSpPr>
          <p:spPr>
            <a:xfrm>
              <a:off x="14119218" y="8149120"/>
              <a:ext cx="830204" cy="83020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5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rPr>
                <a:t>03</a:t>
              </a:r>
            </a:p>
          </p:txBody>
        </p:sp>
        <p:sp>
          <p:nvSpPr>
            <p:cNvPr id="60" name="Textfeld 59"/>
            <p:cNvSpPr txBox="1"/>
            <p:nvPr/>
          </p:nvSpPr>
          <p:spPr>
            <a:xfrm>
              <a:off x="11806637" y="9875856"/>
              <a:ext cx="5456453" cy="1708160"/>
            </a:xfrm>
            <a:prstGeom prst="rect">
              <a:avLst/>
            </a:prstGeom>
            <a:noFill/>
          </p:spPr>
          <p:txBody>
            <a:bodyPr wrap="square" rtlCol="0">
              <a:spAutoFit/>
            </a:bodyPr>
            <a:lstStyle/>
            <a:p>
              <a:pPr algn="ctr">
                <a:lnSpc>
                  <a:spcPct val="150000"/>
                </a:lnSpc>
              </a:pPr>
              <a:r>
                <a:rPr lang="en-US" altLang="zh-CN"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Practice</a:t>
              </a:r>
            </a:p>
            <a:p>
              <a:pPr algn="ctr">
                <a:lnSpc>
                  <a:spcPct val="150000"/>
                </a:lnSpc>
              </a:pPr>
              <a:r>
                <a:rPr lang="de-DE" sz="3600" b="1" dirty="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app</a:t>
              </a:r>
              <a:r>
                <a:rPr lang="zh-CN" altLang="en-US"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de-DE" sz="3600" b="1" dirty="0" err="1" smtClean="0">
                  <a:latin typeface="微软雅黑 Light" panose="020B0502040204020203" pitchFamily="34" charset="-122"/>
                  <a:ea typeface="微软雅黑 Light" panose="020B0502040204020203" pitchFamily="34" charset="-122"/>
                  <a:sym typeface="微软雅黑 Light" panose="020B0502040204020203" pitchFamily="34" charset="-122"/>
                </a:rPr>
                <a:t>小站托福</a:t>
              </a:r>
              <a:r>
                <a:rPr lang="de-DE"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de-DE" sz="3600" b="1" dirty="0" err="1" smtClean="0">
                  <a:latin typeface="微软雅黑 Light" panose="020B0502040204020203" pitchFamily="34" charset="-122"/>
                  <a:ea typeface="微软雅黑 Light" panose="020B0502040204020203" pitchFamily="34" charset="-122"/>
                  <a:sym typeface="微软雅黑 Light" panose="020B0502040204020203" pitchFamily="34" charset="-122"/>
                </a:rPr>
                <a:t>考满分</a:t>
              </a:r>
              <a:endParaRPr lang="de-DE" sz="36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95" name="Shape 2605"/>
            <p:cNvSpPr/>
            <p:nvPr/>
          </p:nvSpPr>
          <p:spPr>
            <a:xfrm>
              <a:off x="14062355" y="5795908"/>
              <a:ext cx="1013092" cy="1013066"/>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31" name="Rechteck 30"/>
          <p:cNvSpPr/>
          <p:nvPr/>
        </p:nvSpPr>
        <p:spPr>
          <a:xfrm>
            <a:off x="8125755"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2" name="Rechteck 3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extLst>
      <p:ext uri="{BB962C8B-B14F-4D97-AF65-F5344CB8AC3E}">
        <p14:creationId xmlns:p14="http://schemas.microsoft.com/office/powerpoint/2010/main" val="1985976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0-#ppt_w/2"/>
                                          </p:val>
                                        </p:tav>
                                        <p:tav tm="100000">
                                          <p:val>
                                            <p:strVal val="#ppt_x"/>
                                          </p:val>
                                        </p:tav>
                                      </p:tavLst>
                                    </p:anim>
                                    <p:anim calcmode="lin" valueType="num">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Arial" panose="020B0604020202020204" pitchFamily="34" charset="0"/>
                <a:cs typeface="Arial" panose="020B0604020202020204" pitchFamily="34" charset="0"/>
              </a:rPr>
              <a:t>Do you agree or disagree with the statement: People should be honest and open to close friend. </a:t>
            </a:r>
            <a:endParaRPr lang="zh-CN" altLang="en-US" sz="4400" b="1" dirty="0">
              <a:solidFill>
                <a:srgbClr val="27506E"/>
              </a:solidFill>
              <a:latin typeface="Arial" panose="020B0604020202020204" pitchFamily="34" charset="0"/>
              <a:cs typeface="Arial" panose="020B0604020202020204" pitchFamily="34" charset="0"/>
            </a:endParaRP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2018.07.01 </a:t>
            </a:r>
            <a:r>
              <a:rPr lang="en-US" altLang="zh-CN" sz="3600" b="1" dirty="0">
                <a:solidFill>
                  <a:srgbClr val="C00000"/>
                </a:solidFill>
                <a:latin typeface="Calibri" panose="020F0502020204030204" pitchFamily="34" charset="0"/>
                <a:ea typeface="方正兰亭黑_GBK"/>
                <a:cs typeface="Calibri" panose="020F0502020204030204" pitchFamily="34" charset="0"/>
              </a:rPr>
              <a:t>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INTERPERSONAL</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RELATIONSHIPS 2</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426936943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470330"/>
            <a:ext cx="24001345" cy="1486560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gree  </a:t>
            </a:r>
            <a:endParaRPr kumimoji="1" lang="en-US" altLang="zh-CN" sz="6000" dirty="0" smtClean="0">
              <a:solidFill>
                <a:srgbClr val="800000"/>
              </a:solidFill>
            </a:endParaRPr>
          </a:p>
          <a:p>
            <a:endParaRPr kumimoji="1" lang="en-US" altLang="zh-CN" sz="6000" dirty="0" smtClean="0">
              <a:solidFill>
                <a:srgbClr val="800000"/>
              </a:solidFill>
            </a:endParaRPr>
          </a:p>
          <a:p>
            <a:endParaRPr kumimoji="1" lang="en-US" altLang="zh-CN" sz="6000" dirty="0">
              <a:solidFill>
                <a:srgbClr val="508CC1"/>
              </a:solidFill>
            </a:endParaRPr>
          </a:p>
          <a:p>
            <a:pPr marL="857250" indent="-857250">
              <a:buFont typeface="Arial"/>
              <a:buChar char="•"/>
            </a:pPr>
            <a:r>
              <a:rPr kumimoji="1" lang="en-US" altLang="zh-CN" sz="6000" dirty="0" smtClean="0">
                <a:solidFill>
                  <a:srgbClr val="800000"/>
                </a:solidFill>
              </a:rPr>
              <a:t>Close friends are called close for a reason:</a:t>
            </a:r>
          </a:p>
          <a:p>
            <a:pPr marL="857250" indent="-857250">
              <a:buFont typeface="Arial"/>
              <a:buChar char="•"/>
            </a:pPr>
            <a:endParaRPr kumimoji="1" lang="en-US" altLang="zh-CN" sz="6000" dirty="0">
              <a:solidFill>
                <a:srgbClr val="800000"/>
              </a:solidFill>
            </a:endParaRPr>
          </a:p>
          <a:p>
            <a:r>
              <a:rPr kumimoji="1" lang="is-IS" altLang="zh-CN" sz="6000" dirty="0" smtClean="0">
                <a:solidFill>
                  <a:srgbClr val="800000"/>
                </a:solidFill>
              </a:rPr>
              <a:t>       ---- share our secret/ give me feedback and</a:t>
            </a:r>
            <a:r>
              <a:rPr kumimoji="1" lang="is-IS" altLang="zh-CN" sz="6000" dirty="0" smtClean="0">
                <a:solidFill>
                  <a:srgbClr val="0000FF"/>
                </a:solidFill>
              </a:rPr>
              <a:t> constructive </a:t>
            </a:r>
            <a:r>
              <a:rPr kumimoji="1" lang="is-IS" altLang="zh-CN" sz="6000" dirty="0" smtClean="0">
                <a:solidFill>
                  <a:srgbClr val="800000"/>
                </a:solidFill>
              </a:rPr>
              <a:t>advices/ even save my life in in extreme case;</a:t>
            </a:r>
          </a:p>
          <a:p>
            <a:endParaRPr kumimoji="1" lang="is-IS" altLang="zh-CN" sz="6000" dirty="0">
              <a:solidFill>
                <a:srgbClr val="800000"/>
              </a:solidFill>
            </a:endParaRPr>
          </a:p>
          <a:p>
            <a:r>
              <a:rPr kumimoji="1" lang="is-IS" altLang="zh-CN" sz="6000" dirty="0" smtClean="0">
                <a:solidFill>
                  <a:srgbClr val="800000"/>
                </a:solidFill>
              </a:rPr>
              <a:t>       ----- feel safe around them, always exchange our</a:t>
            </a:r>
            <a:r>
              <a:rPr kumimoji="1" lang="is-IS" altLang="zh-CN" sz="6000" dirty="0" smtClean="0">
                <a:solidFill>
                  <a:srgbClr val="0000FF"/>
                </a:solidFill>
              </a:rPr>
              <a:t> POV </a:t>
            </a:r>
            <a:r>
              <a:rPr kumimoji="1" lang="is-IS" altLang="zh-CN" sz="6000" dirty="0" smtClean="0">
                <a:solidFill>
                  <a:srgbClr val="800000"/>
                </a:solidFill>
              </a:rPr>
              <a:t>when we are together/ better bonding/ friendshup enhancer</a:t>
            </a:r>
          </a:p>
          <a:p>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11821154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486560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  </a:t>
            </a:r>
            <a:endParaRPr kumimoji="1" lang="en-US" altLang="zh-CN" sz="6000" dirty="0" smtClean="0">
              <a:solidFill>
                <a:srgbClr val="800000"/>
              </a:solidFill>
            </a:endParaRPr>
          </a:p>
          <a:p>
            <a:endParaRPr kumimoji="1" lang="en-US" altLang="zh-CN" sz="6000" dirty="0" smtClean="0">
              <a:solidFill>
                <a:srgbClr val="800000"/>
              </a:solidFill>
            </a:endParaRPr>
          </a:p>
          <a:p>
            <a:endParaRPr kumimoji="1" lang="en-US" altLang="zh-CN" sz="6000" dirty="0">
              <a:solidFill>
                <a:srgbClr val="508CC1"/>
              </a:solidFill>
            </a:endParaRPr>
          </a:p>
          <a:p>
            <a:pPr marL="857250" indent="-857250">
              <a:buFont typeface="Arial"/>
              <a:buChar char="•"/>
            </a:pPr>
            <a:r>
              <a:rPr kumimoji="1" lang="en-US" altLang="zh-CN" sz="6000" dirty="0" smtClean="0">
                <a:solidFill>
                  <a:srgbClr val="800000"/>
                </a:solidFill>
              </a:rPr>
              <a:t>E</a:t>
            </a:r>
            <a:r>
              <a:rPr kumimoji="1" lang="is-IS" altLang="zh-CN" sz="6000" dirty="0" smtClean="0">
                <a:solidFill>
                  <a:srgbClr val="800000"/>
                </a:solidFill>
              </a:rPr>
              <a:t>veryone has secret that needs to be held back ( </a:t>
            </a:r>
            <a:r>
              <a:rPr kumimoji="1" lang="zh-CN" altLang="is-IS" sz="6000" dirty="0" smtClean="0">
                <a:solidFill>
                  <a:srgbClr val="800000"/>
                </a:solidFill>
              </a:rPr>
              <a:t>对自己</a:t>
            </a:r>
            <a:r>
              <a:rPr kumimoji="1" lang="zh-CN" altLang="en-US" sz="6000" dirty="0" smtClean="0">
                <a:solidFill>
                  <a:srgbClr val="800000"/>
                </a:solidFill>
              </a:rPr>
              <a:t>）</a:t>
            </a:r>
            <a:endParaRPr kumimoji="1" lang="is-IS" altLang="zh-CN" sz="6000" dirty="0" smtClean="0">
              <a:solidFill>
                <a:srgbClr val="800000"/>
              </a:solidFill>
            </a:endParaRPr>
          </a:p>
          <a:p>
            <a:r>
              <a:rPr kumimoji="1" lang="is-IS" altLang="zh-CN" sz="6000" dirty="0">
                <a:solidFill>
                  <a:srgbClr val="0000FF"/>
                </a:solidFill>
              </a:rPr>
              <a:t> </a:t>
            </a:r>
            <a:r>
              <a:rPr kumimoji="1" lang="is-IS" altLang="zh-CN" sz="6000" dirty="0" smtClean="0">
                <a:solidFill>
                  <a:srgbClr val="0000FF"/>
                </a:solidFill>
              </a:rPr>
              <a:t>     </a:t>
            </a:r>
          </a:p>
          <a:p>
            <a:r>
              <a:rPr kumimoji="1" lang="is-IS" altLang="zh-CN" sz="6000" dirty="0">
                <a:solidFill>
                  <a:srgbClr val="0000FF"/>
                </a:solidFill>
              </a:rPr>
              <a:t> </a:t>
            </a:r>
            <a:r>
              <a:rPr kumimoji="1" lang="is-IS" altLang="zh-CN" sz="6000" dirty="0" smtClean="0">
                <a:solidFill>
                  <a:srgbClr val="0000FF"/>
                </a:solidFill>
              </a:rPr>
              <a:t>             skeleton in the closet/ white lie/ can’t hurt a bee</a:t>
            </a:r>
          </a:p>
          <a:p>
            <a:endParaRPr kumimoji="1" lang="is-IS" altLang="zh-CN" sz="6000" dirty="0">
              <a:solidFill>
                <a:srgbClr val="800000"/>
              </a:solidFill>
            </a:endParaRPr>
          </a:p>
          <a:p>
            <a:pPr marL="857250" indent="-857250">
              <a:buFont typeface="Arial"/>
              <a:buChar char="•"/>
            </a:pPr>
            <a:r>
              <a:rPr kumimoji="1" lang="en-US" altLang="zh-CN" sz="6000" dirty="0" smtClean="0">
                <a:solidFill>
                  <a:srgbClr val="800000"/>
                </a:solidFill>
              </a:rPr>
              <a:t>Don’t</a:t>
            </a:r>
            <a:r>
              <a:rPr kumimoji="1" lang="zh-CN" altLang="en-US" sz="6000" dirty="0" smtClean="0">
                <a:solidFill>
                  <a:srgbClr val="800000"/>
                </a:solidFill>
              </a:rPr>
              <a:t> </a:t>
            </a:r>
            <a:r>
              <a:rPr kumimoji="1" lang="en-US" altLang="zh-CN" sz="6000" dirty="0" err="1" smtClean="0">
                <a:solidFill>
                  <a:srgbClr val="800000"/>
                </a:solidFill>
              </a:rPr>
              <a:t>wanna</a:t>
            </a:r>
            <a:r>
              <a:rPr kumimoji="1" lang="en-US" altLang="zh-CN" sz="6000" dirty="0" smtClean="0">
                <a:solidFill>
                  <a:srgbClr val="800000"/>
                </a:solidFill>
              </a:rPr>
              <a:t> give pressure to others about sharing secrets</a:t>
            </a:r>
            <a:r>
              <a:rPr kumimoji="1" lang="zh-CN" altLang="zh-CN" sz="6000" dirty="0" smtClean="0">
                <a:solidFill>
                  <a:srgbClr val="800000"/>
                </a:solidFill>
              </a:rPr>
              <a:t>（</a:t>
            </a:r>
            <a:r>
              <a:rPr kumimoji="1" lang="zh-CN" altLang="en-US" sz="6000" dirty="0" smtClean="0">
                <a:solidFill>
                  <a:srgbClr val="800000"/>
                </a:solidFill>
              </a:rPr>
              <a:t>对他人）</a:t>
            </a:r>
          </a:p>
          <a:p>
            <a:pPr marL="857250" indent="-857250">
              <a:buFont typeface="Arial"/>
              <a:buChar char="•"/>
            </a:pPr>
            <a:endParaRPr kumimoji="1" lang="zh-CN" altLang="en-US" sz="6000" dirty="0">
              <a:solidFill>
                <a:srgbClr val="800000"/>
              </a:solidFill>
            </a:endParaRPr>
          </a:p>
          <a:p>
            <a:r>
              <a:rPr kumimoji="1" lang="en-US" altLang="zh-CN" sz="6000" dirty="0" smtClean="0">
                <a:solidFill>
                  <a:srgbClr val="0000FF"/>
                </a:solidFill>
              </a:rPr>
              <a:t>             embarrassing / humiliated/self- deprecating </a:t>
            </a:r>
            <a:r>
              <a:rPr kumimoji="1" lang="en-US" altLang="zh-CN" sz="6000" dirty="0" smtClean="0">
                <a:solidFill>
                  <a:srgbClr val="800000"/>
                </a:solidFill>
              </a:rPr>
              <a:t>stories; put pressure on/ stress on  </a:t>
            </a:r>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38052832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3082895"/>
          </a:xfrm>
          <a:prstGeom prst="rect">
            <a:avLst/>
          </a:prstGeom>
          <a:noFill/>
        </p:spPr>
        <p:txBody>
          <a:bodyPr wrap="square" rtlCol="0">
            <a:spAutoFit/>
          </a:bodyPr>
          <a:lstStyle/>
          <a:p>
            <a:pPr>
              <a:lnSpc>
                <a:spcPct val="150000"/>
              </a:lnSpc>
            </a:pPr>
            <a:r>
              <a:rPr lang="en-US" altLang="zh-CN" sz="4400" b="1" dirty="0">
                <a:solidFill>
                  <a:srgbClr val="27506E"/>
                </a:solidFill>
                <a:latin typeface="Arial" panose="020B0604020202020204" pitchFamily="34" charset="0"/>
                <a:cs typeface="Arial" panose="020B0604020202020204" pitchFamily="34" charset="0"/>
              </a:rPr>
              <a:t>Some people believe that we should not discuss about the private activities of the popular people, like movie stars and singer. Do you agree or disagree? Please include specific examples and details in your explanation.</a:t>
            </a:r>
            <a:endParaRPr lang="zh-CN" altLang="en-US" sz="4400" b="1" dirty="0">
              <a:solidFill>
                <a:srgbClr val="27506E"/>
              </a:solidFill>
              <a:latin typeface="Arial" panose="020B0604020202020204" pitchFamily="34" charset="0"/>
              <a:cs typeface="Arial" panose="020B0604020202020204" pitchFamily="34" charset="0"/>
            </a:endParaRPr>
          </a:p>
        </p:txBody>
      </p:sp>
      <p:sp>
        <p:nvSpPr>
          <p:cNvPr id="3" name="文本框 2"/>
          <p:cNvSpPr txBox="1"/>
          <p:nvPr/>
        </p:nvSpPr>
        <p:spPr>
          <a:xfrm>
            <a:off x="20532260" y="5785060"/>
            <a:ext cx="360815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2017. 09.24 </a:t>
            </a:r>
            <a:r>
              <a:rPr lang="en-US" altLang="zh-CN" sz="3600" b="1" dirty="0">
                <a:solidFill>
                  <a:srgbClr val="C00000"/>
                </a:solidFill>
                <a:latin typeface="Calibri" panose="020F0502020204030204" pitchFamily="34" charset="0"/>
                <a:ea typeface="方正兰亭黑_GBK"/>
                <a:cs typeface="Calibri" panose="020F0502020204030204" pitchFamily="34" charset="0"/>
              </a:rPr>
              <a:t>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INTERPERSONAL</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RELATIONSHIPS 3</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382029126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470330"/>
            <a:ext cx="24001345" cy="1578893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gree  </a:t>
            </a:r>
            <a:endParaRPr kumimoji="1" lang="en-US" altLang="zh-CN" sz="6000" dirty="0" smtClean="0">
              <a:solidFill>
                <a:srgbClr val="800000"/>
              </a:solidFill>
            </a:endParaRPr>
          </a:p>
          <a:p>
            <a:endParaRPr kumimoji="1" lang="en-US" altLang="zh-CN" sz="6000" dirty="0" smtClean="0">
              <a:solidFill>
                <a:srgbClr val="800000"/>
              </a:solidFill>
            </a:endParaRPr>
          </a:p>
          <a:p>
            <a:endParaRPr kumimoji="1" lang="en-US" altLang="zh-CN" sz="6000" dirty="0">
              <a:solidFill>
                <a:srgbClr val="508CC1"/>
              </a:solidFill>
            </a:endParaRPr>
          </a:p>
          <a:p>
            <a:pPr marL="857250" indent="-857250">
              <a:buFont typeface="Arial"/>
              <a:buChar char="•"/>
            </a:pPr>
            <a:r>
              <a:rPr kumimoji="1" lang="en-US" altLang="zh-CN" sz="6000" dirty="0" smtClean="0">
                <a:solidFill>
                  <a:srgbClr val="800000"/>
                </a:solidFill>
              </a:rPr>
              <a:t>Should give privacy/ respect the private life of celebrities</a:t>
            </a:r>
          </a:p>
          <a:p>
            <a:pPr marL="857250" indent="-857250">
              <a:buFont typeface="Arial"/>
              <a:buChar char="•"/>
            </a:pPr>
            <a:endParaRPr kumimoji="1" lang="en-US" altLang="zh-CN" sz="6000" dirty="0">
              <a:solidFill>
                <a:srgbClr val="800000"/>
              </a:solidFill>
            </a:endParaRPr>
          </a:p>
          <a:p>
            <a:r>
              <a:rPr kumimoji="1" lang="is-IS" altLang="zh-CN" sz="6000" dirty="0" smtClean="0">
                <a:solidFill>
                  <a:srgbClr val="800000"/>
                </a:solidFill>
              </a:rPr>
              <a:t>       ---- </a:t>
            </a:r>
            <a:r>
              <a:rPr kumimoji="1" lang="is-IS" altLang="zh-CN" sz="6000" dirty="0" smtClean="0">
                <a:solidFill>
                  <a:srgbClr val="0000FF"/>
                </a:solidFill>
              </a:rPr>
              <a:t>hoax</a:t>
            </a:r>
            <a:r>
              <a:rPr kumimoji="1" lang="is-IS" altLang="zh-CN" sz="6000" dirty="0" smtClean="0">
                <a:solidFill>
                  <a:srgbClr val="800000"/>
                </a:solidFill>
              </a:rPr>
              <a:t>/papparazzi/ personal information leak/</a:t>
            </a:r>
            <a:r>
              <a:rPr kumimoji="1" lang="is-IS" altLang="zh-CN" sz="6000" dirty="0" smtClean="0">
                <a:solidFill>
                  <a:srgbClr val="0000FF"/>
                </a:solidFill>
              </a:rPr>
              <a:t>demeaning</a:t>
            </a:r>
            <a:r>
              <a:rPr kumimoji="1" lang="is-IS" altLang="zh-CN" sz="6000" dirty="0" smtClean="0">
                <a:solidFill>
                  <a:srgbClr val="800000"/>
                </a:solidFill>
              </a:rPr>
              <a:t> photos and videos</a:t>
            </a:r>
          </a:p>
          <a:p>
            <a:endParaRPr kumimoji="1" lang="is-IS" altLang="zh-CN" sz="6000" dirty="0">
              <a:solidFill>
                <a:srgbClr val="800000"/>
              </a:solidFill>
            </a:endParaRPr>
          </a:p>
          <a:p>
            <a:pPr marL="857250" indent="-857250">
              <a:buFont typeface="Arial"/>
              <a:buChar char="•"/>
            </a:pPr>
            <a:r>
              <a:rPr kumimoji="1" lang="is-IS" altLang="zh-CN" sz="6000" dirty="0" smtClean="0">
                <a:solidFill>
                  <a:srgbClr val="800000"/>
                </a:solidFill>
              </a:rPr>
              <a:t> things we read/heard  might not be true</a:t>
            </a:r>
          </a:p>
          <a:p>
            <a:pPr marL="857250" indent="-857250">
              <a:buFont typeface="Arial"/>
              <a:buChar char="•"/>
            </a:pPr>
            <a:endParaRPr kumimoji="1" lang="is-IS" altLang="zh-CN" sz="6000" dirty="0">
              <a:solidFill>
                <a:srgbClr val="800000"/>
              </a:solidFill>
            </a:endParaRPr>
          </a:p>
          <a:p>
            <a:r>
              <a:rPr kumimoji="1" lang="is-IS" altLang="zh-CN" sz="6000" dirty="0" smtClean="0">
                <a:solidFill>
                  <a:srgbClr val="800000"/>
                </a:solidFill>
              </a:rPr>
              <a:t>      --- fake death news/forged signature/spreading rumors/ challenging for celebrity to build further career/ </a:t>
            </a:r>
            <a:r>
              <a:rPr kumimoji="1" lang="is-IS" altLang="zh-CN" sz="6000" dirty="0" smtClean="0">
                <a:solidFill>
                  <a:srgbClr val="0000FF"/>
                </a:solidFill>
              </a:rPr>
              <a:t>bad rep or public figure</a:t>
            </a:r>
            <a:endParaRPr kumimoji="1" lang="is-IS" altLang="zh-CN" sz="6000" dirty="0">
              <a:solidFill>
                <a:srgbClr val="0000FF"/>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158623756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470330"/>
            <a:ext cx="24001345" cy="1578893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  </a:t>
            </a:r>
            <a:endParaRPr kumimoji="1" lang="en-US" altLang="zh-CN" sz="6000" dirty="0" smtClean="0">
              <a:solidFill>
                <a:srgbClr val="800000"/>
              </a:solidFill>
            </a:endParaRPr>
          </a:p>
          <a:p>
            <a:endParaRPr kumimoji="1" lang="en-US" altLang="zh-CN" sz="6000" dirty="0" smtClean="0">
              <a:solidFill>
                <a:srgbClr val="800000"/>
              </a:solidFill>
            </a:endParaRPr>
          </a:p>
          <a:p>
            <a:endParaRPr kumimoji="1" lang="en-US" altLang="zh-CN" sz="6000" dirty="0">
              <a:solidFill>
                <a:srgbClr val="508CC1"/>
              </a:solidFill>
            </a:endParaRPr>
          </a:p>
          <a:p>
            <a:pPr marL="857250" indent="-857250">
              <a:buFont typeface="Arial"/>
              <a:buChar char="•"/>
            </a:pPr>
            <a:r>
              <a:rPr kumimoji="1" lang="en-US" altLang="zh-CN" sz="6000" dirty="0" smtClean="0">
                <a:solidFill>
                  <a:srgbClr val="0000FF"/>
                </a:solidFill>
              </a:rPr>
              <a:t>Free speech</a:t>
            </a:r>
          </a:p>
          <a:p>
            <a:endParaRPr kumimoji="1" lang="en-US" altLang="zh-CN" sz="6000" dirty="0" smtClean="0">
              <a:solidFill>
                <a:srgbClr val="800000"/>
              </a:solidFill>
            </a:endParaRPr>
          </a:p>
          <a:p>
            <a:r>
              <a:rPr kumimoji="1" lang="en-US" altLang="zh-CN" sz="6000" dirty="0">
                <a:solidFill>
                  <a:srgbClr val="800000"/>
                </a:solidFill>
              </a:rPr>
              <a:t> </a:t>
            </a:r>
            <a:r>
              <a:rPr kumimoji="1" lang="en-US" altLang="zh-CN" sz="6000" dirty="0" smtClean="0">
                <a:solidFill>
                  <a:srgbClr val="800000"/>
                </a:solidFill>
              </a:rPr>
              <a:t>    people are allowed to discuss whatever they wish to talk about</a:t>
            </a:r>
          </a:p>
          <a:p>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Gossiping about celebrity is a way to relieve stress</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0000FF"/>
                </a:solidFill>
              </a:rPr>
              <a:t>Scandals</a:t>
            </a:r>
            <a:r>
              <a:rPr kumimoji="1" lang="en-US" altLang="zh-CN" sz="6000" dirty="0" smtClean="0">
                <a:solidFill>
                  <a:srgbClr val="800000"/>
                </a:solidFill>
              </a:rPr>
              <a:t> have bad influence on minors, should talk about it and to further avoid it/ supporting the same artist</a:t>
            </a:r>
          </a:p>
          <a:p>
            <a:r>
              <a:rPr kumimoji="1" lang="en-US" altLang="zh-CN" sz="6000" dirty="0">
                <a:solidFill>
                  <a:srgbClr val="800000"/>
                </a:solidFill>
              </a:rPr>
              <a:t> </a:t>
            </a:r>
            <a:r>
              <a:rPr kumimoji="1" lang="en-US" altLang="zh-CN" sz="6000" dirty="0" smtClean="0">
                <a:solidFill>
                  <a:srgbClr val="800000"/>
                </a:solidFill>
              </a:rPr>
              <a:t>     </a:t>
            </a:r>
          </a:p>
          <a:p>
            <a:r>
              <a:rPr kumimoji="1" lang="en-US" altLang="zh-CN" sz="6000" dirty="0">
                <a:solidFill>
                  <a:srgbClr val="800000"/>
                </a:solidFill>
              </a:rPr>
              <a:t> </a:t>
            </a:r>
            <a:r>
              <a:rPr kumimoji="1" lang="en-US" altLang="zh-CN" sz="6000" dirty="0" smtClean="0">
                <a:solidFill>
                  <a:srgbClr val="800000"/>
                </a:solidFill>
              </a:rPr>
              <a:t>     </a:t>
            </a:r>
            <a:r>
              <a:rPr kumimoji="1" lang="en-US" altLang="zh-CN" sz="6000" dirty="0" smtClean="0">
                <a:solidFill>
                  <a:srgbClr val="0000FF"/>
                </a:solidFill>
              </a:rPr>
              <a:t>blackmailing/ sexual harassment/ drug abuse</a:t>
            </a: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8827792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p:cNvSpPr txBox="1"/>
          <p:nvPr/>
        </p:nvSpPr>
        <p:spPr>
          <a:xfrm>
            <a:off x="6772155" y="944310"/>
            <a:ext cx="1744923" cy="1479895"/>
          </a:xfrm>
          <a:prstGeom prst="rect">
            <a:avLst/>
          </a:prstGeom>
          <a:noFill/>
        </p:spPr>
        <p:txBody>
          <a:bodyPr wrap="none" rtlCol="0">
            <a:spAutoFit/>
          </a:bodyPr>
          <a:lstStyle/>
          <a:p>
            <a:r>
              <a:rPr lang="en-US" altLang="zh-CN" dirty="0">
                <a:solidFill>
                  <a:schemeClr val="bg1"/>
                </a:solidFill>
              </a:rPr>
              <a:t>45</a:t>
            </a:r>
            <a:endParaRPr lang="zh-CN" altLang="en-US" dirty="0">
              <a:solidFill>
                <a:schemeClr val="bg1"/>
              </a:solidFill>
            </a:endParaRPr>
          </a:p>
        </p:txBody>
      </p:sp>
      <p:sp>
        <p:nvSpPr>
          <p:cNvPr id="9" name="文本框 8"/>
          <p:cNvSpPr txBox="1"/>
          <p:nvPr/>
        </p:nvSpPr>
        <p:spPr>
          <a:xfrm>
            <a:off x="470383" y="729012"/>
            <a:ext cx="23401603" cy="1269578"/>
          </a:xfrm>
          <a:prstGeom prst="rect">
            <a:avLst/>
          </a:prstGeom>
          <a:noFill/>
        </p:spPr>
        <p:txBody>
          <a:bodyPr wrap="square" rtlCol="0">
            <a:spAutoFit/>
          </a:bodyPr>
          <a:lstStyle/>
          <a:p>
            <a:pPr>
              <a:lnSpc>
                <a:spcPct val="150000"/>
              </a:lnSpc>
            </a:pPr>
            <a:r>
              <a:rPr lang="x-none" altLang="zh-CN"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Parentage  </a:t>
            </a:r>
            <a:r>
              <a:rPr lang="zh-CN" altLang="x-none"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家庭</a:t>
            </a:r>
            <a:r>
              <a:rPr lang="zh-CN" altLang="en-US"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教育题</a:t>
            </a:r>
            <a:endParaRPr lang="de-DE" altLang="zh-CN" sz="54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4407" y="3662208"/>
            <a:ext cx="13264830" cy="8260657"/>
          </a:xfrm>
          <a:prstGeom prst="rect">
            <a:avLst/>
          </a:prstGeom>
          <a:ln>
            <a:noFill/>
          </a:ln>
          <a:effectLst>
            <a:softEdge rad="112500"/>
          </a:effectLst>
        </p:spPr>
      </p:pic>
    </p:spTree>
    <p:extLst>
      <p:ext uri="{BB962C8B-B14F-4D97-AF65-F5344CB8AC3E}">
        <p14:creationId xmlns:p14="http://schemas.microsoft.com/office/powerpoint/2010/main" val="10149841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Arial" panose="020B0604020202020204" pitchFamily="34" charset="0"/>
                <a:cs typeface="Arial" panose="020B0604020202020204" pitchFamily="34" charset="0"/>
              </a:rPr>
              <a:t>Do</a:t>
            </a:r>
            <a:r>
              <a:rPr lang="zh-CN" altLang="en-US" sz="4400" b="1" dirty="0">
                <a:solidFill>
                  <a:srgbClr val="27506E"/>
                </a:solidFill>
                <a:latin typeface="Arial" panose="020B0604020202020204" pitchFamily="34" charset="0"/>
                <a:cs typeface="Arial" panose="020B0604020202020204" pitchFamily="34" charset="0"/>
              </a:rPr>
              <a:t> </a:t>
            </a:r>
            <a:r>
              <a:rPr lang="en-US" altLang="zh-CN" sz="4400" b="1" dirty="0">
                <a:solidFill>
                  <a:srgbClr val="27506E"/>
                </a:solidFill>
                <a:latin typeface="Arial" panose="020B0604020202020204" pitchFamily="34" charset="0"/>
                <a:cs typeface="Arial" panose="020B0604020202020204" pitchFamily="34" charset="0"/>
              </a:rPr>
              <a:t>you</a:t>
            </a:r>
            <a:r>
              <a:rPr lang="zh-CN" altLang="en-US" sz="4400" b="1" dirty="0">
                <a:solidFill>
                  <a:srgbClr val="27506E"/>
                </a:solidFill>
                <a:latin typeface="Arial" panose="020B0604020202020204" pitchFamily="34" charset="0"/>
                <a:cs typeface="Arial" panose="020B0604020202020204" pitchFamily="34" charset="0"/>
              </a:rPr>
              <a:t> </a:t>
            </a:r>
            <a:r>
              <a:rPr lang="en-US" altLang="zh-CN" sz="4400" b="1" dirty="0">
                <a:solidFill>
                  <a:srgbClr val="27506E"/>
                </a:solidFill>
                <a:latin typeface="Arial" panose="020B0604020202020204" pitchFamily="34" charset="0"/>
                <a:cs typeface="Arial" panose="020B0604020202020204" pitchFamily="34" charset="0"/>
              </a:rPr>
              <a:t>agree or disagree with the statement? Parents should be a part of children’s </a:t>
            </a:r>
            <a:r>
              <a:rPr lang="en-US" altLang="zh-CN" sz="4400" b="1" dirty="0" smtClean="0">
                <a:solidFill>
                  <a:srgbClr val="27506E"/>
                </a:solidFill>
                <a:latin typeface="Arial" panose="020B0604020202020204" pitchFamily="34" charset="0"/>
                <a:cs typeface="Arial" panose="020B0604020202020204" pitchFamily="34" charset="0"/>
              </a:rPr>
              <a:t>decision </a:t>
            </a:r>
            <a:r>
              <a:rPr lang="en-US" altLang="zh-CN" sz="4400" b="1" dirty="0">
                <a:solidFill>
                  <a:srgbClr val="27506E"/>
                </a:solidFill>
                <a:latin typeface="Arial" panose="020B0604020202020204" pitchFamily="34" charset="0"/>
                <a:cs typeface="Arial" panose="020B0604020202020204" pitchFamily="34" charset="0"/>
              </a:rPr>
              <a:t>making process. Explain why. </a:t>
            </a: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2014.12.12 </a:t>
            </a:r>
            <a:r>
              <a:rPr lang="en-US" altLang="zh-CN" sz="3600" b="1" dirty="0">
                <a:solidFill>
                  <a:srgbClr val="C00000"/>
                </a:solidFill>
                <a:latin typeface="Calibri" panose="020F0502020204030204" pitchFamily="34" charset="0"/>
                <a:ea typeface="方正兰亭黑_GBK"/>
                <a:cs typeface="Calibri" panose="020F0502020204030204" pitchFamily="34" charset="0"/>
              </a:rPr>
              <a:t>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PARENTAGE</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80908621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634946"/>
            <a:ext cx="24001345" cy="1578893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gree  </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a:solidFill>
                  <a:srgbClr val="508CC1"/>
                </a:solidFill>
              </a:rPr>
              <a:t> </a:t>
            </a:r>
            <a:r>
              <a:rPr kumimoji="1" lang="en-US" altLang="zh-CN" sz="6000" dirty="0" smtClean="0">
                <a:solidFill>
                  <a:srgbClr val="508CC1"/>
                </a:solidFill>
              </a:rPr>
              <a:t>there is a part of the responsibility coming with being a parent.</a:t>
            </a:r>
          </a:p>
          <a:p>
            <a:endParaRPr kumimoji="1" lang="en-US" altLang="zh-CN" sz="6000" dirty="0">
              <a:solidFill>
                <a:srgbClr val="508CC1"/>
              </a:solidFill>
            </a:endParaRPr>
          </a:p>
          <a:p>
            <a:pPr marL="857250" indent="-857250">
              <a:buFont typeface="Arial"/>
              <a:buChar char="•"/>
            </a:pPr>
            <a:r>
              <a:rPr kumimoji="1" lang="en-US" altLang="zh-CN" sz="6000" dirty="0" smtClean="0">
                <a:solidFill>
                  <a:srgbClr val="508CC1"/>
                </a:solidFill>
              </a:rPr>
              <a:t>When a child is making the right decision</a:t>
            </a:r>
            <a:r>
              <a:rPr kumimoji="1" lang="is-IS" altLang="zh-CN" sz="6000" dirty="0" smtClean="0">
                <a:solidFill>
                  <a:srgbClr val="508CC1"/>
                </a:solidFill>
              </a:rPr>
              <a:t>…</a:t>
            </a:r>
          </a:p>
          <a:p>
            <a:r>
              <a:rPr kumimoji="1" lang="is-IS" altLang="zh-CN" sz="6000" dirty="0">
                <a:solidFill>
                  <a:srgbClr val="800000"/>
                </a:solidFill>
              </a:rPr>
              <a:t> </a:t>
            </a:r>
            <a:r>
              <a:rPr kumimoji="1" lang="is-IS" altLang="zh-CN" sz="6000" dirty="0" smtClean="0">
                <a:solidFill>
                  <a:srgbClr val="800000"/>
                </a:solidFill>
              </a:rPr>
              <a:t>      encourage/promote similar behaviors;</a:t>
            </a:r>
          </a:p>
          <a:p>
            <a:r>
              <a:rPr kumimoji="1" lang="is-IS" altLang="zh-CN" sz="6000" dirty="0">
                <a:solidFill>
                  <a:srgbClr val="800000"/>
                </a:solidFill>
              </a:rPr>
              <a:t> </a:t>
            </a:r>
            <a:r>
              <a:rPr kumimoji="1" lang="is-IS" altLang="zh-CN" sz="6000" dirty="0" smtClean="0">
                <a:solidFill>
                  <a:srgbClr val="800000"/>
                </a:solidFill>
              </a:rPr>
              <a:t>      give positive reinforcement such as prize;</a:t>
            </a:r>
          </a:p>
          <a:p>
            <a:r>
              <a:rPr kumimoji="1" lang="is-IS" altLang="zh-CN" sz="6000" dirty="0">
                <a:solidFill>
                  <a:srgbClr val="800000"/>
                </a:solidFill>
              </a:rPr>
              <a:t> </a:t>
            </a:r>
            <a:r>
              <a:rPr kumimoji="1" lang="is-IS" altLang="zh-CN" sz="6000" dirty="0" smtClean="0">
                <a:solidFill>
                  <a:srgbClr val="800000"/>
                </a:solidFill>
              </a:rPr>
              <a:t>      learn from the goods</a:t>
            </a:r>
          </a:p>
          <a:p>
            <a:endParaRPr kumimoji="1" lang="en-US" altLang="zh-CN" sz="6000" dirty="0" smtClean="0">
              <a:solidFill>
                <a:srgbClr val="800000"/>
              </a:solidFill>
            </a:endParaRPr>
          </a:p>
          <a:p>
            <a:pPr marL="857250" indent="-857250">
              <a:buFont typeface="Arial"/>
              <a:buChar char="•"/>
            </a:pPr>
            <a:r>
              <a:rPr kumimoji="1" lang="en-US" altLang="zh-CN" sz="6000" dirty="0" smtClean="0">
                <a:solidFill>
                  <a:srgbClr val="508CC1"/>
                </a:solidFill>
              </a:rPr>
              <a:t>When making bad decisions</a:t>
            </a:r>
            <a:r>
              <a:rPr kumimoji="1" lang="is-IS" altLang="zh-CN" sz="6000" dirty="0" smtClean="0">
                <a:solidFill>
                  <a:srgbClr val="508CC1"/>
                </a:solidFill>
              </a:rPr>
              <a:t>…</a:t>
            </a:r>
          </a:p>
          <a:p>
            <a:r>
              <a:rPr kumimoji="1" lang="is-IS" altLang="zh-CN" sz="6000" dirty="0">
                <a:solidFill>
                  <a:srgbClr val="800000"/>
                </a:solidFill>
              </a:rPr>
              <a:t> </a:t>
            </a:r>
            <a:r>
              <a:rPr kumimoji="1" lang="is-IS" altLang="zh-CN" sz="6000" dirty="0" smtClean="0">
                <a:solidFill>
                  <a:srgbClr val="800000"/>
                </a:solidFill>
              </a:rPr>
              <a:t>     some decisions can be dangerous/harmful ; illegal and unethical behaviors</a:t>
            </a:r>
          </a:p>
          <a:p>
            <a:r>
              <a:rPr kumimoji="1" lang="is-IS" altLang="zh-CN" sz="6000" dirty="0">
                <a:solidFill>
                  <a:srgbClr val="800000"/>
                </a:solidFill>
              </a:rPr>
              <a:t> </a:t>
            </a:r>
            <a:r>
              <a:rPr kumimoji="1" lang="is-IS" altLang="zh-CN" sz="6000" dirty="0" smtClean="0">
                <a:solidFill>
                  <a:srgbClr val="800000"/>
                </a:solidFill>
              </a:rPr>
              <a:t>     should step in and prohibit such behavior such as drug dealing, smoking.</a:t>
            </a: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17328804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564459" y="564396"/>
            <a:ext cx="24001345" cy="13018949"/>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  </a:t>
            </a:r>
            <a:endParaRPr kumimoji="1" lang="en-US" altLang="zh-CN" sz="6000" dirty="0" smtClean="0">
              <a:solidFill>
                <a:srgbClr val="800000"/>
              </a:solidFill>
            </a:endParaRPr>
          </a:p>
          <a:p>
            <a:endParaRPr kumimoji="1" lang="en-US" altLang="zh-CN" sz="6000" dirty="0" smtClean="0">
              <a:solidFill>
                <a:srgbClr val="508CC1"/>
              </a:solidFill>
            </a:endParaRPr>
          </a:p>
          <a:p>
            <a:pPr marL="857250" indent="-857250">
              <a:buFont typeface="Arial"/>
              <a:buChar char="•"/>
            </a:pPr>
            <a:r>
              <a:rPr kumimoji="1" lang="x-none" altLang="zh-CN" sz="6000" dirty="0" smtClean="0">
                <a:solidFill>
                  <a:srgbClr val="508CC1"/>
                </a:solidFill>
              </a:rPr>
              <a:t>Bad parenting exists  </a:t>
            </a:r>
            <a:r>
              <a:rPr kumimoji="1" lang="zh-CN" altLang="x-none" sz="6000" dirty="0" smtClean="0">
                <a:solidFill>
                  <a:srgbClr val="508CC1"/>
                </a:solidFill>
              </a:rPr>
              <a:t>（不良教育</a:t>
            </a:r>
            <a:r>
              <a:rPr kumimoji="1" lang="zh-CN" altLang="en-US" sz="6000" dirty="0" smtClean="0">
                <a:solidFill>
                  <a:srgbClr val="508CC1"/>
                </a:solidFill>
              </a:rPr>
              <a:t>）</a:t>
            </a:r>
            <a:endParaRPr kumimoji="1" lang="x-none" altLang="zh-CN" sz="6000" dirty="0" smtClean="0">
              <a:solidFill>
                <a:srgbClr val="508CC1"/>
              </a:solidFill>
            </a:endParaRPr>
          </a:p>
          <a:p>
            <a:r>
              <a:rPr kumimoji="1" lang="x-none" altLang="zh-CN" sz="6000" dirty="0" smtClean="0">
                <a:solidFill>
                  <a:srgbClr val="800000"/>
                </a:solidFill>
              </a:rPr>
              <a:t>     e.g. Phillipine drug dealing parents in extreme poverty</a:t>
            </a:r>
          </a:p>
          <a:p>
            <a:r>
              <a:rPr kumimoji="1" lang="x-none" altLang="zh-CN" sz="6000" dirty="0">
                <a:solidFill>
                  <a:srgbClr val="800000"/>
                </a:solidFill>
              </a:rPr>
              <a:t> </a:t>
            </a:r>
            <a:r>
              <a:rPr kumimoji="1" lang="x-none" altLang="zh-CN" sz="6000" dirty="0" smtClean="0">
                <a:solidFill>
                  <a:srgbClr val="800000"/>
                </a:solidFill>
              </a:rPr>
              <a:t>            children end up uneducated, life-long sentence in correctional center</a:t>
            </a:r>
          </a:p>
          <a:p>
            <a:r>
              <a:rPr kumimoji="1" lang="x-none" altLang="zh-CN" sz="6000" dirty="0">
                <a:solidFill>
                  <a:srgbClr val="800000"/>
                </a:solidFill>
              </a:rPr>
              <a:t> </a:t>
            </a:r>
            <a:r>
              <a:rPr kumimoji="1" lang="x-none" altLang="zh-CN" sz="6000" dirty="0" smtClean="0">
                <a:solidFill>
                  <a:srgbClr val="800000"/>
                </a:solidFill>
              </a:rPr>
              <a:t>    e.g.  Force-feeding in China</a:t>
            </a:r>
          </a:p>
          <a:p>
            <a:r>
              <a:rPr kumimoji="1" lang="x-none" altLang="zh-CN" sz="6000" dirty="0">
                <a:solidFill>
                  <a:srgbClr val="800000"/>
                </a:solidFill>
              </a:rPr>
              <a:t> </a:t>
            </a:r>
            <a:r>
              <a:rPr kumimoji="1" lang="x-none" altLang="zh-CN" sz="6000" dirty="0" smtClean="0">
                <a:solidFill>
                  <a:srgbClr val="800000"/>
                </a:solidFill>
              </a:rPr>
              <a:t>             </a:t>
            </a:r>
            <a:r>
              <a:rPr kumimoji="1" lang="x-none" altLang="zh-CN" sz="6000" dirty="0" smtClean="0">
                <a:solidFill>
                  <a:srgbClr val="0000FF"/>
                </a:solidFill>
              </a:rPr>
              <a:t>obesity</a:t>
            </a:r>
            <a:r>
              <a:rPr kumimoji="1" lang="x-none" altLang="zh-CN" sz="6000" dirty="0" smtClean="0">
                <a:solidFill>
                  <a:srgbClr val="800000"/>
                </a:solidFill>
              </a:rPr>
              <a:t> in children, </a:t>
            </a:r>
            <a:r>
              <a:rPr kumimoji="1" lang="x-none" altLang="zh-CN" sz="6000" dirty="0" smtClean="0">
                <a:solidFill>
                  <a:srgbClr val="0000FF"/>
                </a:solidFill>
              </a:rPr>
              <a:t>diabetes</a:t>
            </a:r>
            <a:r>
              <a:rPr kumimoji="1" lang="x-none" altLang="zh-CN" sz="6000" dirty="0" smtClean="0">
                <a:solidFill>
                  <a:srgbClr val="800000"/>
                </a:solidFill>
              </a:rPr>
              <a:t> and etc.</a:t>
            </a:r>
          </a:p>
          <a:p>
            <a:endParaRPr kumimoji="1" lang="x-none" altLang="zh-CN" sz="6000" dirty="0">
              <a:solidFill>
                <a:srgbClr val="800000"/>
              </a:solidFill>
            </a:endParaRPr>
          </a:p>
          <a:p>
            <a:pPr marL="857250" indent="-857250">
              <a:buFont typeface="Arial"/>
              <a:buChar char="•"/>
            </a:pPr>
            <a:r>
              <a:rPr kumimoji="1" lang="x-none" altLang="zh-CN" sz="6000" dirty="0" smtClean="0">
                <a:solidFill>
                  <a:srgbClr val="508CC1"/>
                </a:solidFill>
              </a:rPr>
              <a:t>Forced will on children( </a:t>
            </a:r>
            <a:r>
              <a:rPr kumimoji="1" lang="zh-CN" altLang="x-none" sz="6000" dirty="0" smtClean="0">
                <a:solidFill>
                  <a:srgbClr val="508CC1"/>
                </a:solidFill>
              </a:rPr>
              <a:t>强加</a:t>
            </a:r>
            <a:r>
              <a:rPr kumimoji="1" lang="zh-CN" altLang="en-US" sz="6000" dirty="0" smtClean="0">
                <a:solidFill>
                  <a:srgbClr val="508CC1"/>
                </a:solidFill>
              </a:rPr>
              <a:t>意愿）</a:t>
            </a:r>
          </a:p>
          <a:p>
            <a:pPr marL="857250" indent="-857250">
              <a:buFont typeface="Arial"/>
              <a:buChar char="•"/>
            </a:pPr>
            <a:r>
              <a:rPr kumimoji="1" lang="en-US" altLang="zh-CN" sz="6000" dirty="0" smtClean="0">
                <a:solidFill>
                  <a:srgbClr val="800000"/>
                </a:solidFill>
              </a:rPr>
              <a:t>Parents</a:t>
            </a:r>
            <a:r>
              <a:rPr kumimoji="1" lang="zh-CN" altLang="en-US" sz="6000" dirty="0" smtClean="0">
                <a:solidFill>
                  <a:srgbClr val="800000"/>
                </a:solidFill>
              </a:rPr>
              <a:t> </a:t>
            </a:r>
            <a:r>
              <a:rPr kumimoji="1" lang="en-US" altLang="zh-CN" sz="6000" dirty="0" smtClean="0">
                <a:solidFill>
                  <a:srgbClr val="800000"/>
                </a:solidFill>
              </a:rPr>
              <a:t>failed to achieve a goal; tragic childhood; mental illnesses such as </a:t>
            </a:r>
            <a:r>
              <a:rPr kumimoji="1" lang="en-US" altLang="zh-CN" sz="6000" dirty="0" smtClean="0">
                <a:solidFill>
                  <a:srgbClr val="0000FF"/>
                </a:solidFill>
              </a:rPr>
              <a:t>depression/ anxiety/ schizophrenia</a:t>
            </a:r>
            <a:r>
              <a:rPr kumimoji="1" lang="en-US" altLang="zh-CN" sz="6000" dirty="0" smtClean="0">
                <a:solidFill>
                  <a:srgbClr val="800000"/>
                </a:solidFill>
              </a:rPr>
              <a:t>. </a:t>
            </a:r>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54483682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2" name="Gerader Verbinder 81"/>
          <p:cNvCxnSpPr/>
          <p:nvPr/>
        </p:nvCxnSpPr>
        <p:spPr>
          <a:xfrm>
            <a:off x="18850186" y="4665507"/>
            <a:ext cx="55274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Gerader Verbinder 3"/>
          <p:cNvCxnSpPr/>
          <p:nvPr/>
        </p:nvCxnSpPr>
        <p:spPr>
          <a:xfrm>
            <a:off x="2" y="8137931"/>
            <a:ext cx="5063461"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2" name="Rechteck 41"/>
          <p:cNvSpPr/>
          <p:nvPr/>
        </p:nvSpPr>
        <p:spPr>
          <a:xfrm>
            <a:off x="2"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9" name="Gruppieren 8"/>
          <p:cNvGrpSpPr/>
          <p:nvPr/>
        </p:nvGrpSpPr>
        <p:grpSpPr>
          <a:xfrm>
            <a:off x="4498881" y="4161822"/>
            <a:ext cx="14880500" cy="6293246"/>
            <a:chOff x="4498881" y="4161822"/>
            <a:chExt cx="14880500" cy="6293246"/>
          </a:xfrm>
        </p:grpSpPr>
        <p:sp>
          <p:nvSpPr>
            <p:cNvPr id="27" name="Freeform 23"/>
            <p:cNvSpPr>
              <a:spLocks/>
            </p:cNvSpPr>
            <p:nvPr/>
          </p:nvSpPr>
          <p:spPr bwMode="auto">
            <a:xfrm>
              <a:off x="6420754" y="7801659"/>
              <a:ext cx="2441850" cy="2454595"/>
            </a:xfrm>
            <a:custGeom>
              <a:avLst/>
              <a:gdLst>
                <a:gd name="T0" fmla="*/ 958 w 958"/>
                <a:gd name="T1" fmla="*/ 287 h 963"/>
                <a:gd name="T2" fmla="*/ 283 w 958"/>
                <a:gd name="T3" fmla="*/ 963 h 963"/>
                <a:gd name="T4" fmla="*/ 0 w 958"/>
                <a:gd name="T5" fmla="*/ 676 h 963"/>
                <a:gd name="T6" fmla="*/ 672 w 958"/>
                <a:gd name="T7" fmla="*/ 0 h 963"/>
                <a:gd name="T8" fmla="*/ 958 w 958"/>
                <a:gd name="T9" fmla="*/ 287 h 963"/>
              </a:gdLst>
              <a:ahLst/>
              <a:cxnLst>
                <a:cxn ang="0">
                  <a:pos x="T0" y="T1"/>
                </a:cxn>
                <a:cxn ang="0">
                  <a:pos x="T2" y="T3"/>
                </a:cxn>
                <a:cxn ang="0">
                  <a:pos x="T4" y="T5"/>
                </a:cxn>
                <a:cxn ang="0">
                  <a:pos x="T6" y="T7"/>
                </a:cxn>
                <a:cxn ang="0">
                  <a:pos x="T8" y="T9"/>
                </a:cxn>
              </a:cxnLst>
              <a:rect l="0" t="0" r="r" b="b"/>
              <a:pathLst>
                <a:path w="958" h="963">
                  <a:moveTo>
                    <a:pt x="958" y="287"/>
                  </a:moveTo>
                  <a:lnTo>
                    <a:pt x="283" y="963"/>
                  </a:lnTo>
                  <a:lnTo>
                    <a:pt x="0" y="676"/>
                  </a:lnTo>
                  <a:lnTo>
                    <a:pt x="672" y="0"/>
                  </a:lnTo>
                  <a:lnTo>
                    <a:pt x="958" y="287"/>
                  </a:lnTo>
                  <a:close/>
                </a:path>
              </a:pathLst>
            </a:custGeom>
            <a:solidFill>
              <a:schemeClr val="bg1">
                <a:lumMod val="50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8" name="Freeform 24"/>
            <p:cNvSpPr>
              <a:spLocks/>
            </p:cNvSpPr>
            <p:nvPr/>
          </p:nvSpPr>
          <p:spPr bwMode="auto">
            <a:xfrm>
              <a:off x="16728521" y="4360638"/>
              <a:ext cx="2452045" cy="2446947"/>
            </a:xfrm>
            <a:custGeom>
              <a:avLst/>
              <a:gdLst>
                <a:gd name="T0" fmla="*/ 962 w 962"/>
                <a:gd name="T1" fmla="*/ 284 h 960"/>
                <a:gd name="T2" fmla="*/ 287 w 962"/>
                <a:gd name="T3" fmla="*/ 960 h 960"/>
                <a:gd name="T4" fmla="*/ 0 w 962"/>
                <a:gd name="T5" fmla="*/ 677 h 960"/>
                <a:gd name="T6" fmla="*/ 675 w 962"/>
                <a:gd name="T7" fmla="*/ 0 h 960"/>
                <a:gd name="T8" fmla="*/ 962 w 962"/>
                <a:gd name="T9" fmla="*/ 284 h 960"/>
              </a:gdLst>
              <a:ahLst/>
              <a:cxnLst>
                <a:cxn ang="0">
                  <a:pos x="T0" y="T1"/>
                </a:cxn>
                <a:cxn ang="0">
                  <a:pos x="T2" y="T3"/>
                </a:cxn>
                <a:cxn ang="0">
                  <a:pos x="T4" y="T5"/>
                </a:cxn>
                <a:cxn ang="0">
                  <a:pos x="T6" y="T7"/>
                </a:cxn>
                <a:cxn ang="0">
                  <a:pos x="T8" y="T9"/>
                </a:cxn>
              </a:cxnLst>
              <a:rect l="0" t="0" r="r" b="b"/>
              <a:pathLst>
                <a:path w="962" h="960">
                  <a:moveTo>
                    <a:pt x="962" y="284"/>
                  </a:moveTo>
                  <a:lnTo>
                    <a:pt x="287" y="960"/>
                  </a:lnTo>
                  <a:lnTo>
                    <a:pt x="0" y="677"/>
                  </a:lnTo>
                  <a:lnTo>
                    <a:pt x="675" y="0"/>
                  </a:lnTo>
                  <a:lnTo>
                    <a:pt x="962" y="284"/>
                  </a:lnTo>
                  <a:close/>
                </a:path>
              </a:pathLst>
            </a:custGeom>
            <a:solidFill>
              <a:schemeClr val="bg1">
                <a:lumMod val="50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9" name="Freeform 25"/>
            <p:cNvSpPr>
              <a:spLocks/>
            </p:cNvSpPr>
            <p:nvPr/>
          </p:nvSpPr>
          <p:spPr bwMode="auto">
            <a:xfrm>
              <a:off x="11574636" y="6086246"/>
              <a:ext cx="2444399" cy="2446947"/>
            </a:xfrm>
            <a:custGeom>
              <a:avLst/>
              <a:gdLst>
                <a:gd name="T0" fmla="*/ 959 w 959"/>
                <a:gd name="T1" fmla="*/ 283 h 960"/>
                <a:gd name="T2" fmla="*/ 286 w 959"/>
                <a:gd name="T3" fmla="*/ 960 h 960"/>
                <a:gd name="T4" fmla="*/ 0 w 959"/>
                <a:gd name="T5" fmla="*/ 673 h 960"/>
                <a:gd name="T6" fmla="*/ 675 w 959"/>
                <a:gd name="T7" fmla="*/ 0 h 960"/>
                <a:gd name="T8" fmla="*/ 959 w 959"/>
                <a:gd name="T9" fmla="*/ 283 h 960"/>
              </a:gdLst>
              <a:ahLst/>
              <a:cxnLst>
                <a:cxn ang="0">
                  <a:pos x="T0" y="T1"/>
                </a:cxn>
                <a:cxn ang="0">
                  <a:pos x="T2" y="T3"/>
                </a:cxn>
                <a:cxn ang="0">
                  <a:pos x="T4" y="T5"/>
                </a:cxn>
                <a:cxn ang="0">
                  <a:pos x="T6" y="T7"/>
                </a:cxn>
                <a:cxn ang="0">
                  <a:pos x="T8" y="T9"/>
                </a:cxn>
              </a:cxnLst>
              <a:rect l="0" t="0" r="r" b="b"/>
              <a:pathLst>
                <a:path w="959" h="960">
                  <a:moveTo>
                    <a:pt x="959" y="283"/>
                  </a:moveTo>
                  <a:lnTo>
                    <a:pt x="286" y="960"/>
                  </a:lnTo>
                  <a:lnTo>
                    <a:pt x="0" y="673"/>
                  </a:lnTo>
                  <a:lnTo>
                    <a:pt x="675" y="0"/>
                  </a:lnTo>
                  <a:lnTo>
                    <a:pt x="959" y="283"/>
                  </a:lnTo>
                  <a:close/>
                </a:path>
              </a:pathLst>
            </a:custGeom>
            <a:solidFill>
              <a:schemeClr val="bg1">
                <a:lumMod val="75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0" name="Freeform 26"/>
            <p:cNvSpPr>
              <a:spLocks/>
            </p:cNvSpPr>
            <p:nvPr/>
          </p:nvSpPr>
          <p:spPr bwMode="auto">
            <a:xfrm>
              <a:off x="9854127" y="6086246"/>
              <a:ext cx="2449497" cy="2446947"/>
            </a:xfrm>
            <a:custGeom>
              <a:avLst/>
              <a:gdLst>
                <a:gd name="T0" fmla="*/ 286 w 961"/>
                <a:gd name="T1" fmla="*/ 0 h 960"/>
                <a:gd name="T2" fmla="*/ 961 w 961"/>
                <a:gd name="T3" fmla="*/ 673 h 960"/>
                <a:gd name="T4" fmla="*/ 675 w 961"/>
                <a:gd name="T5" fmla="*/ 960 h 960"/>
                <a:gd name="T6" fmla="*/ 0 w 961"/>
                <a:gd name="T7" fmla="*/ 283 h 960"/>
                <a:gd name="T8" fmla="*/ 286 w 961"/>
                <a:gd name="T9" fmla="*/ 0 h 960"/>
              </a:gdLst>
              <a:ahLst/>
              <a:cxnLst>
                <a:cxn ang="0">
                  <a:pos x="T0" y="T1"/>
                </a:cxn>
                <a:cxn ang="0">
                  <a:pos x="T2" y="T3"/>
                </a:cxn>
                <a:cxn ang="0">
                  <a:pos x="T4" y="T5"/>
                </a:cxn>
                <a:cxn ang="0">
                  <a:pos x="T6" y="T7"/>
                </a:cxn>
                <a:cxn ang="0">
                  <a:pos x="T8" y="T9"/>
                </a:cxn>
              </a:cxnLst>
              <a:rect l="0" t="0" r="r" b="b"/>
              <a:pathLst>
                <a:path w="961" h="960">
                  <a:moveTo>
                    <a:pt x="286" y="0"/>
                  </a:moveTo>
                  <a:lnTo>
                    <a:pt x="961" y="673"/>
                  </a:lnTo>
                  <a:lnTo>
                    <a:pt x="675" y="960"/>
                  </a:lnTo>
                  <a:lnTo>
                    <a:pt x="0" y="283"/>
                  </a:lnTo>
                  <a:lnTo>
                    <a:pt x="286" y="0"/>
                  </a:lnTo>
                  <a:close/>
                </a:path>
              </a:pathLst>
            </a:custGeom>
            <a:solidFill>
              <a:schemeClr val="bg1">
                <a:lumMod val="50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1" name="Freeform 27"/>
            <p:cNvSpPr>
              <a:spLocks/>
            </p:cNvSpPr>
            <p:nvPr/>
          </p:nvSpPr>
          <p:spPr bwMode="auto">
            <a:xfrm>
              <a:off x="15008010" y="6086246"/>
              <a:ext cx="2452045" cy="2446947"/>
            </a:xfrm>
            <a:custGeom>
              <a:avLst/>
              <a:gdLst>
                <a:gd name="T0" fmla="*/ 962 w 962"/>
                <a:gd name="T1" fmla="*/ 283 h 960"/>
                <a:gd name="T2" fmla="*/ 287 w 962"/>
                <a:gd name="T3" fmla="*/ 960 h 960"/>
                <a:gd name="T4" fmla="*/ 0 w 962"/>
                <a:gd name="T5" fmla="*/ 673 h 960"/>
                <a:gd name="T6" fmla="*/ 675 w 962"/>
                <a:gd name="T7" fmla="*/ 0 h 960"/>
                <a:gd name="T8" fmla="*/ 962 w 962"/>
                <a:gd name="T9" fmla="*/ 283 h 960"/>
              </a:gdLst>
              <a:ahLst/>
              <a:cxnLst>
                <a:cxn ang="0">
                  <a:pos x="T0" y="T1"/>
                </a:cxn>
                <a:cxn ang="0">
                  <a:pos x="T2" y="T3"/>
                </a:cxn>
                <a:cxn ang="0">
                  <a:pos x="T4" y="T5"/>
                </a:cxn>
                <a:cxn ang="0">
                  <a:pos x="T6" y="T7"/>
                </a:cxn>
                <a:cxn ang="0">
                  <a:pos x="T8" y="T9"/>
                </a:cxn>
              </a:cxnLst>
              <a:rect l="0" t="0" r="r" b="b"/>
              <a:pathLst>
                <a:path w="962" h="960">
                  <a:moveTo>
                    <a:pt x="962" y="283"/>
                  </a:moveTo>
                  <a:lnTo>
                    <a:pt x="287" y="960"/>
                  </a:lnTo>
                  <a:lnTo>
                    <a:pt x="0" y="673"/>
                  </a:lnTo>
                  <a:lnTo>
                    <a:pt x="675" y="0"/>
                  </a:lnTo>
                  <a:lnTo>
                    <a:pt x="962" y="283"/>
                  </a:lnTo>
                  <a:close/>
                </a:path>
              </a:pathLst>
            </a:custGeom>
            <a:solidFill>
              <a:schemeClr val="bg1">
                <a:lumMod val="75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2" name="Freeform 28"/>
            <p:cNvSpPr>
              <a:spLocks/>
            </p:cNvSpPr>
            <p:nvPr/>
          </p:nvSpPr>
          <p:spPr bwMode="auto">
            <a:xfrm>
              <a:off x="13295147" y="6086246"/>
              <a:ext cx="2444399" cy="2446947"/>
            </a:xfrm>
            <a:custGeom>
              <a:avLst/>
              <a:gdLst>
                <a:gd name="T0" fmla="*/ 284 w 959"/>
                <a:gd name="T1" fmla="*/ 0 h 960"/>
                <a:gd name="T2" fmla="*/ 959 w 959"/>
                <a:gd name="T3" fmla="*/ 673 h 960"/>
                <a:gd name="T4" fmla="*/ 672 w 959"/>
                <a:gd name="T5" fmla="*/ 960 h 960"/>
                <a:gd name="T6" fmla="*/ 0 w 959"/>
                <a:gd name="T7" fmla="*/ 283 h 960"/>
                <a:gd name="T8" fmla="*/ 284 w 959"/>
                <a:gd name="T9" fmla="*/ 0 h 960"/>
              </a:gdLst>
              <a:ahLst/>
              <a:cxnLst>
                <a:cxn ang="0">
                  <a:pos x="T0" y="T1"/>
                </a:cxn>
                <a:cxn ang="0">
                  <a:pos x="T2" y="T3"/>
                </a:cxn>
                <a:cxn ang="0">
                  <a:pos x="T4" y="T5"/>
                </a:cxn>
                <a:cxn ang="0">
                  <a:pos x="T6" y="T7"/>
                </a:cxn>
                <a:cxn ang="0">
                  <a:pos x="T8" y="T9"/>
                </a:cxn>
              </a:cxnLst>
              <a:rect l="0" t="0" r="r" b="b"/>
              <a:pathLst>
                <a:path w="959" h="960">
                  <a:moveTo>
                    <a:pt x="284" y="0"/>
                  </a:moveTo>
                  <a:lnTo>
                    <a:pt x="959" y="673"/>
                  </a:lnTo>
                  <a:lnTo>
                    <a:pt x="672" y="960"/>
                  </a:lnTo>
                  <a:lnTo>
                    <a:pt x="0" y="283"/>
                  </a:lnTo>
                  <a:lnTo>
                    <a:pt x="284" y="0"/>
                  </a:lnTo>
                  <a:close/>
                </a:path>
              </a:pathLst>
            </a:custGeom>
            <a:solidFill>
              <a:schemeClr val="bg1">
                <a:lumMod val="50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3" name="Freeform 29"/>
            <p:cNvSpPr>
              <a:spLocks/>
            </p:cNvSpPr>
            <p:nvPr/>
          </p:nvSpPr>
          <p:spPr bwMode="auto">
            <a:xfrm>
              <a:off x="8133616" y="6086246"/>
              <a:ext cx="2449497" cy="2446947"/>
            </a:xfrm>
            <a:custGeom>
              <a:avLst/>
              <a:gdLst>
                <a:gd name="T0" fmla="*/ 961 w 961"/>
                <a:gd name="T1" fmla="*/ 283 h 960"/>
                <a:gd name="T2" fmla="*/ 286 w 961"/>
                <a:gd name="T3" fmla="*/ 960 h 960"/>
                <a:gd name="T4" fmla="*/ 0 w 961"/>
                <a:gd name="T5" fmla="*/ 673 h 960"/>
                <a:gd name="T6" fmla="*/ 675 w 961"/>
                <a:gd name="T7" fmla="*/ 0 h 960"/>
                <a:gd name="T8" fmla="*/ 961 w 961"/>
                <a:gd name="T9" fmla="*/ 283 h 960"/>
              </a:gdLst>
              <a:ahLst/>
              <a:cxnLst>
                <a:cxn ang="0">
                  <a:pos x="T0" y="T1"/>
                </a:cxn>
                <a:cxn ang="0">
                  <a:pos x="T2" y="T3"/>
                </a:cxn>
                <a:cxn ang="0">
                  <a:pos x="T4" y="T5"/>
                </a:cxn>
                <a:cxn ang="0">
                  <a:pos x="T6" y="T7"/>
                </a:cxn>
                <a:cxn ang="0">
                  <a:pos x="T8" y="T9"/>
                </a:cxn>
              </a:cxnLst>
              <a:rect l="0" t="0" r="r" b="b"/>
              <a:pathLst>
                <a:path w="961" h="960">
                  <a:moveTo>
                    <a:pt x="961" y="283"/>
                  </a:moveTo>
                  <a:lnTo>
                    <a:pt x="286" y="960"/>
                  </a:lnTo>
                  <a:lnTo>
                    <a:pt x="0" y="673"/>
                  </a:lnTo>
                  <a:lnTo>
                    <a:pt x="675" y="0"/>
                  </a:lnTo>
                  <a:lnTo>
                    <a:pt x="961" y="283"/>
                  </a:lnTo>
                  <a:close/>
                </a:path>
              </a:pathLst>
            </a:custGeom>
            <a:solidFill>
              <a:schemeClr val="bg1">
                <a:lumMod val="75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4" name="Freeform 30"/>
            <p:cNvSpPr>
              <a:spLocks/>
            </p:cNvSpPr>
            <p:nvPr/>
          </p:nvSpPr>
          <p:spPr bwMode="auto">
            <a:xfrm>
              <a:off x="4697692" y="7801659"/>
              <a:ext cx="2444399" cy="2454595"/>
            </a:xfrm>
            <a:custGeom>
              <a:avLst/>
              <a:gdLst>
                <a:gd name="T0" fmla="*/ 287 w 959"/>
                <a:gd name="T1" fmla="*/ 0 h 963"/>
                <a:gd name="T2" fmla="*/ 959 w 959"/>
                <a:gd name="T3" fmla="*/ 676 h 963"/>
                <a:gd name="T4" fmla="*/ 676 w 959"/>
                <a:gd name="T5" fmla="*/ 963 h 963"/>
                <a:gd name="T6" fmla="*/ 0 w 959"/>
                <a:gd name="T7" fmla="*/ 287 h 963"/>
                <a:gd name="T8" fmla="*/ 287 w 959"/>
                <a:gd name="T9" fmla="*/ 0 h 963"/>
              </a:gdLst>
              <a:ahLst/>
              <a:cxnLst>
                <a:cxn ang="0">
                  <a:pos x="T0" y="T1"/>
                </a:cxn>
                <a:cxn ang="0">
                  <a:pos x="T2" y="T3"/>
                </a:cxn>
                <a:cxn ang="0">
                  <a:pos x="T4" y="T5"/>
                </a:cxn>
                <a:cxn ang="0">
                  <a:pos x="T6" y="T7"/>
                </a:cxn>
                <a:cxn ang="0">
                  <a:pos x="T8" y="T9"/>
                </a:cxn>
              </a:cxnLst>
              <a:rect l="0" t="0" r="r" b="b"/>
              <a:pathLst>
                <a:path w="959" h="963">
                  <a:moveTo>
                    <a:pt x="287" y="0"/>
                  </a:moveTo>
                  <a:lnTo>
                    <a:pt x="959" y="676"/>
                  </a:lnTo>
                  <a:lnTo>
                    <a:pt x="676" y="963"/>
                  </a:lnTo>
                  <a:lnTo>
                    <a:pt x="0" y="287"/>
                  </a:lnTo>
                  <a:lnTo>
                    <a:pt x="287" y="0"/>
                  </a:lnTo>
                  <a:close/>
                </a:path>
              </a:pathLst>
            </a:custGeom>
            <a:solidFill>
              <a:schemeClr val="bg1">
                <a:lumMod val="75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5" name="Freeform 31"/>
            <p:cNvSpPr>
              <a:spLocks/>
            </p:cNvSpPr>
            <p:nvPr/>
          </p:nvSpPr>
          <p:spPr bwMode="auto">
            <a:xfrm>
              <a:off x="4498881" y="7602846"/>
              <a:ext cx="1129165" cy="1129165"/>
            </a:xfrm>
            <a:custGeom>
              <a:avLst/>
              <a:gdLst>
                <a:gd name="T0" fmla="*/ 135 w 164"/>
                <a:gd name="T1" fmla="*/ 29 h 164"/>
                <a:gd name="T2" fmla="*/ 135 w 164"/>
                <a:gd name="T3" fmla="*/ 135 h 164"/>
                <a:gd name="T4" fmla="*/ 29 w 164"/>
                <a:gd name="T5" fmla="*/ 135 h 164"/>
                <a:gd name="T6" fmla="*/ 29 w 164"/>
                <a:gd name="T7" fmla="*/ 29 h 164"/>
                <a:gd name="T8" fmla="*/ 135 w 164"/>
                <a:gd name="T9" fmla="*/ 29 h 164"/>
              </a:gdLst>
              <a:ahLst/>
              <a:cxnLst>
                <a:cxn ang="0">
                  <a:pos x="T0" y="T1"/>
                </a:cxn>
                <a:cxn ang="0">
                  <a:pos x="T2" y="T3"/>
                </a:cxn>
                <a:cxn ang="0">
                  <a:pos x="T4" y="T5"/>
                </a:cxn>
                <a:cxn ang="0">
                  <a:pos x="T6" y="T7"/>
                </a:cxn>
                <a:cxn ang="0">
                  <a:pos x="T8" y="T9"/>
                </a:cxn>
              </a:cxnLst>
              <a:rect l="0" t="0" r="r" b="b"/>
              <a:pathLst>
                <a:path w="164" h="164">
                  <a:moveTo>
                    <a:pt x="135" y="29"/>
                  </a:moveTo>
                  <a:cubicBezTo>
                    <a:pt x="164" y="58"/>
                    <a:pt x="164" y="106"/>
                    <a:pt x="135" y="135"/>
                  </a:cubicBezTo>
                  <a:cubicBezTo>
                    <a:pt x="105" y="164"/>
                    <a:pt x="58" y="164"/>
                    <a:pt x="29" y="135"/>
                  </a:cubicBezTo>
                  <a:cubicBezTo>
                    <a:pt x="0" y="106"/>
                    <a:pt x="0" y="58"/>
                    <a:pt x="29" y="29"/>
                  </a:cubicBezTo>
                  <a:cubicBezTo>
                    <a:pt x="58" y="0"/>
                    <a:pt x="105" y="0"/>
                    <a:pt x="135" y="29"/>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6" name="Freeform 32"/>
            <p:cNvSpPr>
              <a:spLocks/>
            </p:cNvSpPr>
            <p:nvPr/>
          </p:nvSpPr>
          <p:spPr bwMode="auto">
            <a:xfrm>
              <a:off x="6219390" y="9325903"/>
              <a:ext cx="1121518" cy="1129165"/>
            </a:xfrm>
            <a:custGeom>
              <a:avLst/>
              <a:gdLst>
                <a:gd name="T0" fmla="*/ 134 w 163"/>
                <a:gd name="T1" fmla="*/ 29 h 164"/>
                <a:gd name="T2" fmla="*/ 134 w 163"/>
                <a:gd name="T3" fmla="*/ 135 h 164"/>
                <a:gd name="T4" fmla="*/ 29 w 163"/>
                <a:gd name="T5" fmla="*/ 135 h 164"/>
                <a:gd name="T6" fmla="*/ 29 w 163"/>
                <a:gd name="T7" fmla="*/ 29 h 164"/>
                <a:gd name="T8" fmla="*/ 134 w 163"/>
                <a:gd name="T9" fmla="*/ 29 h 164"/>
              </a:gdLst>
              <a:ahLst/>
              <a:cxnLst>
                <a:cxn ang="0">
                  <a:pos x="T0" y="T1"/>
                </a:cxn>
                <a:cxn ang="0">
                  <a:pos x="T2" y="T3"/>
                </a:cxn>
                <a:cxn ang="0">
                  <a:pos x="T4" y="T5"/>
                </a:cxn>
                <a:cxn ang="0">
                  <a:pos x="T6" y="T7"/>
                </a:cxn>
                <a:cxn ang="0">
                  <a:pos x="T8" y="T9"/>
                </a:cxn>
              </a:cxnLst>
              <a:rect l="0" t="0" r="r" b="b"/>
              <a:pathLst>
                <a:path w="163" h="164">
                  <a:moveTo>
                    <a:pt x="134" y="29"/>
                  </a:moveTo>
                  <a:cubicBezTo>
                    <a:pt x="163" y="58"/>
                    <a:pt x="163" y="105"/>
                    <a:pt x="134" y="135"/>
                  </a:cubicBezTo>
                  <a:cubicBezTo>
                    <a:pt x="105" y="164"/>
                    <a:pt x="58" y="164"/>
                    <a:pt x="29" y="135"/>
                  </a:cubicBezTo>
                  <a:cubicBezTo>
                    <a:pt x="0" y="105"/>
                    <a:pt x="0" y="58"/>
                    <a:pt x="29" y="29"/>
                  </a:cubicBezTo>
                  <a:cubicBezTo>
                    <a:pt x="58" y="0"/>
                    <a:pt x="105" y="0"/>
                    <a:pt x="134" y="29"/>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lvl="0" algn="ctr"/>
              <a:endParaRPr lang="en-US" sz="1600" dirty="0">
                <a:solidFill>
                  <a:srgbClr val="FFFFFF"/>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7" name="Freeform 33"/>
            <p:cNvSpPr>
              <a:spLocks/>
            </p:cNvSpPr>
            <p:nvPr/>
          </p:nvSpPr>
          <p:spPr bwMode="auto">
            <a:xfrm>
              <a:off x="7934800" y="7602846"/>
              <a:ext cx="1126615" cy="1129165"/>
            </a:xfrm>
            <a:custGeom>
              <a:avLst/>
              <a:gdLst>
                <a:gd name="T0" fmla="*/ 135 w 164"/>
                <a:gd name="T1" fmla="*/ 135 h 164"/>
                <a:gd name="T2" fmla="*/ 29 w 164"/>
                <a:gd name="T3" fmla="*/ 135 h 164"/>
                <a:gd name="T4" fmla="*/ 29 w 164"/>
                <a:gd name="T5" fmla="*/ 29 h 164"/>
                <a:gd name="T6" fmla="*/ 135 w 164"/>
                <a:gd name="T7" fmla="*/ 29 h 164"/>
                <a:gd name="T8" fmla="*/ 135 w 164"/>
                <a:gd name="T9" fmla="*/ 135 h 164"/>
              </a:gdLst>
              <a:ahLst/>
              <a:cxnLst>
                <a:cxn ang="0">
                  <a:pos x="T0" y="T1"/>
                </a:cxn>
                <a:cxn ang="0">
                  <a:pos x="T2" y="T3"/>
                </a:cxn>
                <a:cxn ang="0">
                  <a:pos x="T4" y="T5"/>
                </a:cxn>
                <a:cxn ang="0">
                  <a:pos x="T6" y="T7"/>
                </a:cxn>
                <a:cxn ang="0">
                  <a:pos x="T8" y="T9"/>
                </a:cxn>
              </a:cxnLst>
              <a:rect l="0" t="0" r="r" b="b"/>
              <a:pathLst>
                <a:path w="164" h="164">
                  <a:moveTo>
                    <a:pt x="135" y="135"/>
                  </a:moveTo>
                  <a:cubicBezTo>
                    <a:pt x="106" y="164"/>
                    <a:pt x="59" y="164"/>
                    <a:pt x="29" y="135"/>
                  </a:cubicBezTo>
                  <a:cubicBezTo>
                    <a:pt x="0" y="106"/>
                    <a:pt x="0" y="58"/>
                    <a:pt x="29" y="29"/>
                  </a:cubicBezTo>
                  <a:cubicBezTo>
                    <a:pt x="59" y="0"/>
                    <a:pt x="106" y="0"/>
                    <a:pt x="135" y="29"/>
                  </a:cubicBezTo>
                  <a:cubicBezTo>
                    <a:pt x="164" y="58"/>
                    <a:pt x="164" y="106"/>
                    <a:pt x="135" y="135"/>
                  </a:cubicBez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8" name="Freeform 34"/>
            <p:cNvSpPr>
              <a:spLocks/>
            </p:cNvSpPr>
            <p:nvPr/>
          </p:nvSpPr>
          <p:spPr bwMode="auto">
            <a:xfrm>
              <a:off x="16529707" y="5877235"/>
              <a:ext cx="1129165" cy="1131715"/>
            </a:xfrm>
            <a:custGeom>
              <a:avLst/>
              <a:gdLst>
                <a:gd name="T0" fmla="*/ 135 w 164"/>
                <a:gd name="T1" fmla="*/ 30 h 164"/>
                <a:gd name="T2" fmla="*/ 135 w 164"/>
                <a:gd name="T3" fmla="*/ 135 h 164"/>
                <a:gd name="T4" fmla="*/ 29 w 164"/>
                <a:gd name="T5" fmla="*/ 135 h 164"/>
                <a:gd name="T6" fmla="*/ 29 w 164"/>
                <a:gd name="T7" fmla="*/ 30 h 164"/>
                <a:gd name="T8" fmla="*/ 135 w 164"/>
                <a:gd name="T9" fmla="*/ 30 h 164"/>
              </a:gdLst>
              <a:ahLst/>
              <a:cxnLst>
                <a:cxn ang="0">
                  <a:pos x="T0" y="T1"/>
                </a:cxn>
                <a:cxn ang="0">
                  <a:pos x="T2" y="T3"/>
                </a:cxn>
                <a:cxn ang="0">
                  <a:pos x="T4" y="T5"/>
                </a:cxn>
                <a:cxn ang="0">
                  <a:pos x="T6" y="T7"/>
                </a:cxn>
                <a:cxn ang="0">
                  <a:pos x="T8" y="T9"/>
                </a:cxn>
              </a:cxnLst>
              <a:rect l="0" t="0" r="r" b="b"/>
              <a:pathLst>
                <a:path w="164" h="164">
                  <a:moveTo>
                    <a:pt x="135" y="30"/>
                  </a:moveTo>
                  <a:cubicBezTo>
                    <a:pt x="164" y="59"/>
                    <a:pt x="164" y="106"/>
                    <a:pt x="135" y="135"/>
                  </a:cubicBezTo>
                  <a:cubicBezTo>
                    <a:pt x="106" y="164"/>
                    <a:pt x="58" y="164"/>
                    <a:pt x="29" y="135"/>
                  </a:cubicBezTo>
                  <a:cubicBezTo>
                    <a:pt x="0" y="106"/>
                    <a:pt x="0" y="59"/>
                    <a:pt x="29" y="30"/>
                  </a:cubicBezTo>
                  <a:cubicBezTo>
                    <a:pt x="58" y="0"/>
                    <a:pt x="106" y="0"/>
                    <a:pt x="135" y="30"/>
                  </a:cubicBez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4" name="Freeform 35"/>
            <p:cNvSpPr>
              <a:spLocks/>
            </p:cNvSpPr>
            <p:nvPr/>
          </p:nvSpPr>
          <p:spPr bwMode="auto">
            <a:xfrm>
              <a:off x="18250216" y="4161822"/>
              <a:ext cx="1129165" cy="1131715"/>
            </a:xfrm>
            <a:custGeom>
              <a:avLst/>
              <a:gdLst>
                <a:gd name="T0" fmla="*/ 135 w 164"/>
                <a:gd name="T1" fmla="*/ 29 h 164"/>
                <a:gd name="T2" fmla="*/ 135 w 164"/>
                <a:gd name="T3" fmla="*/ 134 h 164"/>
                <a:gd name="T4" fmla="*/ 29 w 164"/>
                <a:gd name="T5" fmla="*/ 134 h 164"/>
                <a:gd name="T6" fmla="*/ 29 w 164"/>
                <a:gd name="T7" fmla="*/ 29 h 164"/>
                <a:gd name="T8" fmla="*/ 135 w 164"/>
                <a:gd name="T9" fmla="*/ 29 h 164"/>
              </a:gdLst>
              <a:ahLst/>
              <a:cxnLst>
                <a:cxn ang="0">
                  <a:pos x="T0" y="T1"/>
                </a:cxn>
                <a:cxn ang="0">
                  <a:pos x="T2" y="T3"/>
                </a:cxn>
                <a:cxn ang="0">
                  <a:pos x="T4" y="T5"/>
                </a:cxn>
                <a:cxn ang="0">
                  <a:pos x="T6" y="T7"/>
                </a:cxn>
                <a:cxn ang="0">
                  <a:pos x="T8" y="T9"/>
                </a:cxn>
              </a:cxnLst>
              <a:rect l="0" t="0" r="r" b="b"/>
              <a:pathLst>
                <a:path w="164" h="164">
                  <a:moveTo>
                    <a:pt x="135" y="29"/>
                  </a:moveTo>
                  <a:cubicBezTo>
                    <a:pt x="164" y="58"/>
                    <a:pt x="164" y="105"/>
                    <a:pt x="135" y="134"/>
                  </a:cubicBezTo>
                  <a:cubicBezTo>
                    <a:pt x="105" y="164"/>
                    <a:pt x="58" y="164"/>
                    <a:pt x="29" y="134"/>
                  </a:cubicBezTo>
                  <a:cubicBezTo>
                    <a:pt x="0" y="105"/>
                    <a:pt x="0" y="58"/>
                    <a:pt x="29" y="29"/>
                  </a:cubicBezTo>
                  <a:cubicBezTo>
                    <a:pt x="58" y="0"/>
                    <a:pt x="105" y="0"/>
                    <a:pt x="135" y="29"/>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5" name="Freeform 36"/>
            <p:cNvSpPr>
              <a:spLocks/>
            </p:cNvSpPr>
            <p:nvPr/>
          </p:nvSpPr>
          <p:spPr bwMode="auto">
            <a:xfrm>
              <a:off x="9655312" y="5877235"/>
              <a:ext cx="1126615" cy="1131715"/>
            </a:xfrm>
            <a:custGeom>
              <a:avLst/>
              <a:gdLst>
                <a:gd name="T0" fmla="*/ 135 w 164"/>
                <a:gd name="T1" fmla="*/ 135 h 164"/>
                <a:gd name="T2" fmla="*/ 29 w 164"/>
                <a:gd name="T3" fmla="*/ 135 h 164"/>
                <a:gd name="T4" fmla="*/ 29 w 164"/>
                <a:gd name="T5" fmla="*/ 30 h 164"/>
                <a:gd name="T6" fmla="*/ 135 w 164"/>
                <a:gd name="T7" fmla="*/ 30 h 164"/>
                <a:gd name="T8" fmla="*/ 135 w 164"/>
                <a:gd name="T9" fmla="*/ 135 h 164"/>
              </a:gdLst>
              <a:ahLst/>
              <a:cxnLst>
                <a:cxn ang="0">
                  <a:pos x="T0" y="T1"/>
                </a:cxn>
                <a:cxn ang="0">
                  <a:pos x="T2" y="T3"/>
                </a:cxn>
                <a:cxn ang="0">
                  <a:pos x="T4" y="T5"/>
                </a:cxn>
                <a:cxn ang="0">
                  <a:pos x="T6" y="T7"/>
                </a:cxn>
                <a:cxn ang="0">
                  <a:pos x="T8" y="T9"/>
                </a:cxn>
              </a:cxnLst>
              <a:rect l="0" t="0" r="r" b="b"/>
              <a:pathLst>
                <a:path w="164" h="164">
                  <a:moveTo>
                    <a:pt x="135" y="135"/>
                  </a:moveTo>
                  <a:cubicBezTo>
                    <a:pt x="106" y="164"/>
                    <a:pt x="58" y="164"/>
                    <a:pt x="29" y="135"/>
                  </a:cubicBezTo>
                  <a:cubicBezTo>
                    <a:pt x="0" y="106"/>
                    <a:pt x="0" y="59"/>
                    <a:pt x="29" y="30"/>
                  </a:cubicBezTo>
                  <a:cubicBezTo>
                    <a:pt x="58" y="0"/>
                    <a:pt x="106" y="0"/>
                    <a:pt x="135" y="30"/>
                  </a:cubicBezTo>
                  <a:cubicBezTo>
                    <a:pt x="164" y="59"/>
                    <a:pt x="164" y="106"/>
                    <a:pt x="135" y="135"/>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404"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6" name="Freeform 37"/>
            <p:cNvSpPr>
              <a:spLocks/>
            </p:cNvSpPr>
            <p:nvPr/>
          </p:nvSpPr>
          <p:spPr bwMode="auto">
            <a:xfrm>
              <a:off x="11375822" y="7602846"/>
              <a:ext cx="1129165" cy="1129165"/>
            </a:xfrm>
            <a:custGeom>
              <a:avLst/>
              <a:gdLst>
                <a:gd name="T0" fmla="*/ 135 w 164"/>
                <a:gd name="T1" fmla="*/ 135 h 164"/>
                <a:gd name="T2" fmla="*/ 29 w 164"/>
                <a:gd name="T3" fmla="*/ 135 h 164"/>
                <a:gd name="T4" fmla="*/ 29 w 164"/>
                <a:gd name="T5" fmla="*/ 29 h 164"/>
                <a:gd name="T6" fmla="*/ 135 w 164"/>
                <a:gd name="T7" fmla="*/ 29 h 164"/>
                <a:gd name="T8" fmla="*/ 135 w 164"/>
                <a:gd name="T9" fmla="*/ 135 h 164"/>
              </a:gdLst>
              <a:ahLst/>
              <a:cxnLst>
                <a:cxn ang="0">
                  <a:pos x="T0" y="T1"/>
                </a:cxn>
                <a:cxn ang="0">
                  <a:pos x="T2" y="T3"/>
                </a:cxn>
                <a:cxn ang="0">
                  <a:pos x="T4" y="T5"/>
                </a:cxn>
                <a:cxn ang="0">
                  <a:pos x="T6" y="T7"/>
                </a:cxn>
                <a:cxn ang="0">
                  <a:pos x="T8" y="T9"/>
                </a:cxn>
              </a:cxnLst>
              <a:rect l="0" t="0" r="r" b="b"/>
              <a:pathLst>
                <a:path w="164" h="164">
                  <a:moveTo>
                    <a:pt x="135" y="135"/>
                  </a:moveTo>
                  <a:cubicBezTo>
                    <a:pt x="105" y="164"/>
                    <a:pt x="58" y="164"/>
                    <a:pt x="29" y="135"/>
                  </a:cubicBezTo>
                  <a:cubicBezTo>
                    <a:pt x="0" y="106"/>
                    <a:pt x="0" y="58"/>
                    <a:pt x="29" y="29"/>
                  </a:cubicBezTo>
                  <a:cubicBezTo>
                    <a:pt x="58" y="0"/>
                    <a:pt x="105" y="0"/>
                    <a:pt x="135" y="29"/>
                  </a:cubicBezTo>
                  <a:cubicBezTo>
                    <a:pt x="164" y="58"/>
                    <a:pt x="164" y="106"/>
                    <a:pt x="135" y="135"/>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7" name="Freeform 38"/>
            <p:cNvSpPr>
              <a:spLocks/>
            </p:cNvSpPr>
            <p:nvPr/>
          </p:nvSpPr>
          <p:spPr bwMode="auto">
            <a:xfrm>
              <a:off x="13096332" y="5877235"/>
              <a:ext cx="1121518" cy="1131715"/>
            </a:xfrm>
            <a:custGeom>
              <a:avLst/>
              <a:gdLst>
                <a:gd name="T0" fmla="*/ 134 w 163"/>
                <a:gd name="T1" fmla="*/ 135 h 164"/>
                <a:gd name="T2" fmla="*/ 29 w 163"/>
                <a:gd name="T3" fmla="*/ 135 h 164"/>
                <a:gd name="T4" fmla="*/ 29 w 163"/>
                <a:gd name="T5" fmla="*/ 30 h 164"/>
                <a:gd name="T6" fmla="*/ 134 w 163"/>
                <a:gd name="T7" fmla="*/ 30 h 164"/>
                <a:gd name="T8" fmla="*/ 134 w 163"/>
                <a:gd name="T9" fmla="*/ 135 h 164"/>
              </a:gdLst>
              <a:ahLst/>
              <a:cxnLst>
                <a:cxn ang="0">
                  <a:pos x="T0" y="T1"/>
                </a:cxn>
                <a:cxn ang="0">
                  <a:pos x="T2" y="T3"/>
                </a:cxn>
                <a:cxn ang="0">
                  <a:pos x="T4" y="T5"/>
                </a:cxn>
                <a:cxn ang="0">
                  <a:pos x="T6" y="T7"/>
                </a:cxn>
                <a:cxn ang="0">
                  <a:pos x="T8" y="T9"/>
                </a:cxn>
              </a:cxnLst>
              <a:rect l="0" t="0" r="r" b="b"/>
              <a:pathLst>
                <a:path w="163" h="164">
                  <a:moveTo>
                    <a:pt x="134" y="135"/>
                  </a:moveTo>
                  <a:cubicBezTo>
                    <a:pt x="105" y="164"/>
                    <a:pt x="58" y="164"/>
                    <a:pt x="29" y="135"/>
                  </a:cubicBezTo>
                  <a:cubicBezTo>
                    <a:pt x="0" y="106"/>
                    <a:pt x="0" y="59"/>
                    <a:pt x="29" y="30"/>
                  </a:cubicBezTo>
                  <a:cubicBezTo>
                    <a:pt x="58" y="0"/>
                    <a:pt x="105" y="0"/>
                    <a:pt x="134" y="30"/>
                  </a:cubicBezTo>
                  <a:cubicBezTo>
                    <a:pt x="163" y="59"/>
                    <a:pt x="163" y="106"/>
                    <a:pt x="134" y="135"/>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AU" sz="14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8" name="Freeform 39"/>
            <p:cNvSpPr>
              <a:spLocks/>
            </p:cNvSpPr>
            <p:nvPr/>
          </p:nvSpPr>
          <p:spPr bwMode="auto">
            <a:xfrm>
              <a:off x="14809196" y="7602846"/>
              <a:ext cx="1129165" cy="1129165"/>
            </a:xfrm>
            <a:custGeom>
              <a:avLst/>
              <a:gdLst>
                <a:gd name="T0" fmla="*/ 135 w 164"/>
                <a:gd name="T1" fmla="*/ 29 h 164"/>
                <a:gd name="T2" fmla="*/ 135 w 164"/>
                <a:gd name="T3" fmla="*/ 135 h 164"/>
                <a:gd name="T4" fmla="*/ 29 w 164"/>
                <a:gd name="T5" fmla="*/ 135 h 164"/>
                <a:gd name="T6" fmla="*/ 29 w 164"/>
                <a:gd name="T7" fmla="*/ 29 h 164"/>
                <a:gd name="T8" fmla="*/ 135 w 164"/>
                <a:gd name="T9" fmla="*/ 29 h 164"/>
              </a:gdLst>
              <a:ahLst/>
              <a:cxnLst>
                <a:cxn ang="0">
                  <a:pos x="T0" y="T1"/>
                </a:cxn>
                <a:cxn ang="0">
                  <a:pos x="T2" y="T3"/>
                </a:cxn>
                <a:cxn ang="0">
                  <a:pos x="T4" y="T5"/>
                </a:cxn>
                <a:cxn ang="0">
                  <a:pos x="T6" y="T7"/>
                </a:cxn>
                <a:cxn ang="0">
                  <a:pos x="T8" y="T9"/>
                </a:cxn>
              </a:cxnLst>
              <a:rect l="0" t="0" r="r" b="b"/>
              <a:pathLst>
                <a:path w="164" h="164">
                  <a:moveTo>
                    <a:pt x="135" y="29"/>
                  </a:moveTo>
                  <a:cubicBezTo>
                    <a:pt x="164" y="58"/>
                    <a:pt x="164" y="106"/>
                    <a:pt x="135" y="135"/>
                  </a:cubicBezTo>
                  <a:cubicBezTo>
                    <a:pt x="106" y="164"/>
                    <a:pt x="59" y="164"/>
                    <a:pt x="29" y="135"/>
                  </a:cubicBezTo>
                  <a:cubicBezTo>
                    <a:pt x="0" y="106"/>
                    <a:pt x="0" y="58"/>
                    <a:pt x="29" y="29"/>
                  </a:cubicBezTo>
                  <a:cubicBezTo>
                    <a:pt x="59" y="0"/>
                    <a:pt x="106" y="0"/>
                    <a:pt x="135" y="29"/>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AU" sz="1400" dirty="0">
                <a:solidFill>
                  <a:srgbClr val="FFFFFF"/>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75" name="Shape 616"/>
          <p:cNvSpPr/>
          <p:nvPr/>
        </p:nvSpPr>
        <p:spPr>
          <a:xfrm>
            <a:off x="17305611" y="3340752"/>
            <a:ext cx="3089151" cy="800182"/>
          </a:xfrm>
          <a:prstGeom prst="rect">
            <a:avLst/>
          </a:prstGeom>
          <a:noFill/>
          <a:ln>
            <a:noFill/>
          </a:ln>
        </p:spPr>
        <p:txBody>
          <a:bodyPr lIns="182824" tIns="91400" rIns="182824" bIns="91400" anchor="t" anchorCtr="0">
            <a:noAutofit/>
          </a:bodyPr>
          <a:lstStyle/>
          <a:p>
            <a:pPr algn="ctr">
              <a:lnSpc>
                <a:spcPct val="130000"/>
              </a:lnSpc>
              <a:buSzPct val="25000"/>
            </a:pPr>
            <a:r>
              <a:rPr lang="de-DE" sz="3001" b="1" dirty="0">
                <a:latin typeface="微软雅黑 Light" panose="020B0502040204020203" pitchFamily="34" charset="-122"/>
                <a:ea typeface="微软雅黑 Light" panose="020B0502040204020203" pitchFamily="34" charset="-122"/>
                <a:cs typeface="Roboto"/>
                <a:sym typeface="微软雅黑 Light" panose="020B0502040204020203" pitchFamily="34" charset="-122"/>
              </a:rPr>
              <a:t>FINISH</a:t>
            </a:r>
            <a:endParaRPr lang="id-ID" sz="3001" b="1">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76" name="Textfeld 75"/>
          <p:cNvSpPr txBox="1"/>
          <p:nvPr/>
        </p:nvSpPr>
        <p:spPr>
          <a:xfrm>
            <a:off x="2133468" y="5924751"/>
            <a:ext cx="2735005" cy="789960"/>
          </a:xfrm>
          <a:prstGeom prst="rect">
            <a:avLst/>
          </a:prstGeom>
          <a:noFill/>
        </p:spPr>
        <p:txBody>
          <a:bodyPr wrap="square" rtlCol="0">
            <a:spAutoFit/>
          </a:bodyPr>
          <a:lstStyle/>
          <a:p>
            <a:pPr algn="ctr">
              <a:lnSpc>
                <a:spcPct val="150000"/>
              </a:lnSpc>
            </a:pP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口语题型</a:t>
            </a:r>
            <a:endParaRPr lang="de-DE" sz="32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7" name="Textfeld 76"/>
          <p:cNvSpPr txBox="1"/>
          <p:nvPr/>
        </p:nvSpPr>
        <p:spPr>
          <a:xfrm>
            <a:off x="5513778" y="10542446"/>
            <a:ext cx="2670903" cy="1528624"/>
          </a:xfrm>
          <a:prstGeom prst="rect">
            <a:avLst/>
          </a:prstGeom>
          <a:noFill/>
        </p:spPr>
        <p:txBody>
          <a:bodyPr wrap="square" rtlCol="0">
            <a:spAutoFit/>
          </a:bodyPr>
          <a:lstStyle/>
          <a:p>
            <a:pPr algn="ctr">
              <a:lnSpc>
                <a:spcPct val="150000"/>
              </a:lnSpc>
            </a:pPr>
            <a:r>
              <a:rPr lang="en-US"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2.</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评分标准</a:t>
            </a:r>
          </a:p>
          <a:p>
            <a:pPr algn="ctr">
              <a:lnSpc>
                <a:spcPct val="150000"/>
              </a:lnSpc>
            </a:pP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托福新政</a:t>
            </a:r>
            <a:endParaRPr lang="de-DE" altLang="zh-CN" sz="32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8" name="Textfeld 77"/>
          <p:cNvSpPr txBox="1"/>
          <p:nvPr/>
        </p:nvSpPr>
        <p:spPr>
          <a:xfrm>
            <a:off x="8089093" y="4159003"/>
            <a:ext cx="2753257" cy="1528624"/>
          </a:xfrm>
          <a:prstGeom prst="rect">
            <a:avLst/>
          </a:prstGeom>
          <a:noFill/>
        </p:spPr>
        <p:txBody>
          <a:bodyPr wrap="square" rtlCol="0">
            <a:spAutoFit/>
          </a:bodyPr>
          <a:lstStyle/>
          <a:p>
            <a:pPr>
              <a:lnSpc>
                <a:spcPct val="150000"/>
              </a:lnSpc>
            </a:pPr>
            <a:r>
              <a:rPr lang="en-US"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3.</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Task</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题型</a:t>
            </a:r>
          </a:p>
          <a:p>
            <a:pPr>
              <a:lnSpc>
                <a:spcPct val="150000"/>
              </a:lnSpc>
            </a:pP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难点解析</a:t>
            </a:r>
            <a:endParaRPr lang="de-DE" sz="32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9" name="Textfeld 78"/>
          <p:cNvSpPr txBox="1"/>
          <p:nvPr/>
        </p:nvSpPr>
        <p:spPr>
          <a:xfrm>
            <a:off x="11423521" y="8809234"/>
            <a:ext cx="3393576" cy="1528624"/>
          </a:xfrm>
          <a:prstGeom prst="rect">
            <a:avLst/>
          </a:prstGeom>
          <a:noFill/>
        </p:spPr>
        <p:txBody>
          <a:bodyPr wrap="square" rtlCol="0">
            <a:spAutoFit/>
          </a:bodyPr>
          <a:lstStyle/>
          <a:p>
            <a:pPr>
              <a:lnSpc>
                <a:spcPct val="150000"/>
              </a:lnSpc>
            </a:pPr>
            <a:r>
              <a:rPr lang="en-US"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4.</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Task</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人物类</a:t>
            </a:r>
          </a:p>
          <a:p>
            <a:pPr>
              <a:lnSpc>
                <a:spcPct val="150000"/>
              </a:lnSpc>
            </a:pPr>
            <a:r>
              <a:rPr lang="zh-CN" altLang="en-US" sz="3200" b="1" dirty="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答题思路</a:t>
            </a:r>
            <a:endParaRPr lang="de-DE" sz="32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81" name="Textfeld 80"/>
          <p:cNvSpPr txBox="1"/>
          <p:nvPr/>
        </p:nvSpPr>
        <p:spPr>
          <a:xfrm>
            <a:off x="12356038" y="3387270"/>
            <a:ext cx="2954960" cy="484748"/>
          </a:xfrm>
          <a:prstGeom prst="rect">
            <a:avLst/>
          </a:prstGeom>
          <a:noFill/>
        </p:spPr>
        <p:txBody>
          <a:bodyPr wrap="square" rtlCol="0">
            <a:spAutoFit/>
          </a:bodyPr>
          <a:lstStyle/>
          <a:p>
            <a:pPr>
              <a:lnSpc>
                <a:spcPct val="150000"/>
              </a:lnSpc>
            </a:pPr>
            <a:endParaRPr lang="de-DE"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6" name="Rechteck 45"/>
          <p:cNvSpPr/>
          <p:nvPr/>
        </p:nvSpPr>
        <p:spPr>
          <a:xfrm>
            <a:off x="8125755"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0" name="Rechteck 49"/>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dirty="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 name="文本框 9"/>
          <p:cNvSpPr txBox="1"/>
          <p:nvPr/>
        </p:nvSpPr>
        <p:spPr>
          <a:xfrm>
            <a:off x="17427727" y="6772754"/>
            <a:ext cx="4139378" cy="1528624"/>
          </a:xfrm>
          <a:prstGeom prst="rect">
            <a:avLst/>
          </a:prstGeom>
          <a:noFill/>
        </p:spPr>
        <p:txBody>
          <a:bodyPr wrap="square" rtlCol="0">
            <a:spAutoFit/>
          </a:bodyPr>
          <a:lstStyle/>
          <a:p>
            <a:pPr>
              <a:lnSpc>
                <a:spcPct val="150000"/>
              </a:lnSpc>
            </a:pPr>
            <a:r>
              <a:rPr lang="zh-CN"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5</a:t>
            </a:r>
            <a:r>
              <a:rPr lang="en-US" altLang="zh-CN"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3200" b="1" dirty="0">
                <a:latin typeface="微软雅黑 Light" panose="020B0502040204020203" pitchFamily="34" charset="-122"/>
                <a:ea typeface="微软雅黑 Light" panose="020B0502040204020203" pitchFamily="34" charset="-122"/>
                <a:sym typeface="微软雅黑 Light" panose="020B0502040204020203" pitchFamily="34" charset="-122"/>
              </a:rPr>
              <a:t>Task</a:t>
            </a:r>
            <a:r>
              <a:rPr lang="zh-CN" altLang="en-US" sz="3200" b="1" dirty="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3200" b="1" dirty="0">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3200" b="1" dirty="0">
                <a:latin typeface="微软雅黑 Light" panose="020B0502040204020203" pitchFamily="34" charset="-122"/>
                <a:ea typeface="微软雅黑 Light" panose="020B0502040204020203" pitchFamily="34" charset="-122"/>
                <a:sym typeface="微软雅黑 Light" panose="020B0502040204020203" pitchFamily="34" charset="-122"/>
              </a:rPr>
              <a:t>人物类</a:t>
            </a:r>
          </a:p>
          <a:p>
            <a:pPr>
              <a:lnSpc>
                <a:spcPct val="150000"/>
              </a:lnSpc>
            </a:pPr>
            <a:r>
              <a:rPr lang="zh-CN" altLang="en-US" sz="3200" b="1" dirty="0">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32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答题技巧</a:t>
            </a:r>
            <a:endParaRPr lang="de-DE" altLang="zh-CN" sz="32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 name="文本框 1"/>
          <p:cNvSpPr txBox="1"/>
          <p:nvPr/>
        </p:nvSpPr>
        <p:spPr>
          <a:xfrm>
            <a:off x="446865" y="776045"/>
            <a:ext cx="2974643" cy="1015663"/>
          </a:xfrm>
          <a:prstGeom prst="rect">
            <a:avLst/>
          </a:prstGeom>
          <a:noFill/>
        </p:spPr>
        <p:txBody>
          <a:bodyPr wrap="none" rtlCol="0">
            <a:spAutoFit/>
          </a:bodyPr>
          <a:lstStyle/>
          <a:p>
            <a:r>
              <a:rPr kumimoji="1" lang="en-US" altLang="zh-CN" sz="6000" b="1" dirty="0" smtClean="0"/>
              <a:t>AGENDA</a:t>
            </a:r>
            <a:endParaRPr kumimoji="1" lang="zh-CN" altLang="en-US" sz="6000" b="1" dirty="0"/>
          </a:p>
        </p:txBody>
      </p:sp>
    </p:spTree>
    <p:extLst>
      <p:ext uri="{BB962C8B-B14F-4D97-AF65-F5344CB8AC3E}">
        <p14:creationId xmlns:p14="http://schemas.microsoft.com/office/powerpoint/2010/main" val="42689407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250" fill="hold"/>
                                        <p:tgtEl>
                                          <p:spTgt spid="75"/>
                                        </p:tgtEl>
                                        <p:attrNameLst>
                                          <p:attrName>ppt_x</p:attrName>
                                        </p:attrNameLst>
                                      </p:cBhvr>
                                      <p:tavLst>
                                        <p:tav tm="0">
                                          <p:val>
                                            <p:strVal val="0-#ppt_w/2"/>
                                          </p:val>
                                        </p:tav>
                                        <p:tav tm="100000">
                                          <p:val>
                                            <p:strVal val="#ppt_x"/>
                                          </p:val>
                                        </p:tav>
                                      </p:tavLst>
                                    </p:anim>
                                    <p:anim calcmode="lin" valueType="num">
                                      <p:cBhvr additive="base">
                                        <p:cTn id="13" dur="25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Arial" panose="020B0604020202020204" pitchFamily="34" charset="0"/>
                <a:cs typeface="Arial" panose="020B0604020202020204" pitchFamily="34" charset="0"/>
              </a:rPr>
              <a:t>Some people prevent their children from make mistakes, while others allow kids to do so. Which type of parent do you think is better?</a:t>
            </a:r>
          </a:p>
        </p:txBody>
      </p:sp>
      <p:sp>
        <p:nvSpPr>
          <p:cNvPr id="3" name="文本框 2"/>
          <p:cNvSpPr txBox="1"/>
          <p:nvPr/>
        </p:nvSpPr>
        <p:spPr>
          <a:xfrm>
            <a:off x="20508741" y="5596928"/>
            <a:ext cx="360815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2018. 03.11 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PARENTAGE</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2</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40668533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Arial" panose="020B0604020202020204" pitchFamily="34" charset="0"/>
                <a:cs typeface="Arial" panose="020B0604020202020204" pitchFamily="34" charset="0"/>
              </a:rPr>
              <a:t>Children need to learn to cooperate and get along with others when they grow up. Please give examples of how adults can help them acquire those skills.</a:t>
            </a:r>
          </a:p>
        </p:txBody>
      </p:sp>
      <p:sp>
        <p:nvSpPr>
          <p:cNvPr id="3" name="文本框 2"/>
          <p:cNvSpPr txBox="1"/>
          <p:nvPr/>
        </p:nvSpPr>
        <p:spPr>
          <a:xfrm>
            <a:off x="20508741" y="5596928"/>
            <a:ext cx="360815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2017.10.14 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PARENTAGE</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3</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16492726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1" name="Textfeld 30"/>
          <p:cNvSpPr txBox="1"/>
          <p:nvPr/>
        </p:nvSpPr>
        <p:spPr>
          <a:xfrm>
            <a:off x="0" y="1091204"/>
            <a:ext cx="14494128" cy="861774"/>
          </a:xfrm>
          <a:prstGeom prst="rect">
            <a:avLst/>
          </a:prstGeom>
          <a:noFill/>
        </p:spPr>
        <p:txBody>
          <a:bodyPr wrap="square" rtlCol="0">
            <a:spAutoFit/>
          </a:bodyPr>
          <a:lstStyle/>
          <a:p>
            <a:r>
              <a:rPr lang="zh-CN"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T</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ASK</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建议类话题 答题思路</a:t>
            </a:r>
            <a:endParaRPr lang="de-DE" sz="50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87" name="Shape 616"/>
          <p:cNvSpPr/>
          <p:nvPr/>
        </p:nvSpPr>
        <p:spPr>
          <a:xfrm>
            <a:off x="11299599" y="3965217"/>
            <a:ext cx="4340669" cy="8404463"/>
          </a:xfrm>
          <a:prstGeom prst="rect">
            <a:avLst/>
          </a:prstGeom>
          <a:noFill/>
          <a:ln>
            <a:noFill/>
          </a:ln>
        </p:spPr>
        <p:txBody>
          <a:bodyPr lIns="182824" tIns="91400" rIns="182824" bIns="91400" anchor="t" anchorCtr="0">
            <a:noAutofit/>
          </a:bodyPr>
          <a:lstStyle/>
          <a:p>
            <a:pPr marL="571500" indent="-571500">
              <a:lnSpc>
                <a:spcPct val="130000"/>
              </a:lnSpc>
              <a:buSzPct val="25000"/>
              <a:buFont typeface="Wingdings" charset="2"/>
              <a:buChar char="l"/>
            </a:pPr>
            <a:endParaRPr lang="zh-CN" altLang="en-US" sz="4000" dirty="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000" dirty="0" smtClean="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41" name="Rechteck 4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4" name="Rechteck 43"/>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 name="矩形 1"/>
          <p:cNvSpPr/>
          <p:nvPr/>
        </p:nvSpPr>
        <p:spPr>
          <a:xfrm>
            <a:off x="1131862" y="4011948"/>
            <a:ext cx="22881239" cy="8833187"/>
          </a:xfrm>
          <a:prstGeom prst="rect">
            <a:avLst/>
          </a:prstGeom>
        </p:spPr>
        <p:txBody>
          <a:bodyPr wrap="square">
            <a:spAutoFit/>
          </a:bodyPr>
          <a:lstStyle/>
          <a:p>
            <a:pPr marL="285750" indent="-285750">
              <a:lnSpc>
                <a:spcPct val="200000"/>
              </a:lnSpc>
              <a:buFont typeface="Arial"/>
              <a:buChar char="•"/>
              <a:defRPr/>
            </a:pPr>
            <a:r>
              <a:rPr lang="zh-CN" altLang="en-US" sz="4800" b="1" dirty="0" smtClean="0">
                <a:latin typeface="+mn-ea"/>
                <a:cs typeface="PingFang SC Regular"/>
                <a:sym typeface="Calibri" charset="0"/>
              </a:rPr>
              <a:t> </a:t>
            </a:r>
            <a:r>
              <a:rPr lang="zh-CN" altLang="en-US" sz="4800" b="1" dirty="0">
                <a:latin typeface="+mn-ea"/>
                <a:cs typeface="PingFang SC Regular"/>
                <a:sym typeface="Calibri" charset="0"/>
              </a:rPr>
              <a:t> </a:t>
            </a:r>
            <a:r>
              <a:rPr lang="zh-CN" altLang="en-US" sz="4800" b="1" dirty="0" smtClean="0">
                <a:latin typeface="+mn-ea"/>
                <a:cs typeface="PingFang SC Regular"/>
                <a:sym typeface="Calibri" charset="0"/>
              </a:rPr>
              <a:t>金钱</a:t>
            </a:r>
          </a:p>
          <a:p>
            <a:pPr>
              <a:lnSpc>
                <a:spcPct val="200000"/>
              </a:lnSpc>
              <a:defRPr/>
            </a:pPr>
            <a:r>
              <a:rPr lang="zh-CN" altLang="en-US" sz="4800" b="1" dirty="0">
                <a:solidFill>
                  <a:srgbClr val="0000FF"/>
                </a:solidFill>
                <a:latin typeface="+mn-ea"/>
                <a:cs typeface="PingFang SC Regular"/>
                <a:sym typeface="Calibri" charset="0"/>
              </a:rPr>
              <a:t> </a:t>
            </a:r>
            <a:r>
              <a:rPr lang="zh-CN" altLang="en-US" sz="4800" b="1" dirty="0" smtClean="0">
                <a:solidFill>
                  <a:srgbClr val="0000FF"/>
                </a:solidFill>
                <a:latin typeface="+mn-ea"/>
                <a:cs typeface="PingFang SC Regular"/>
                <a:sym typeface="Calibri" charset="0"/>
              </a:rPr>
              <a:t>   </a:t>
            </a:r>
            <a:r>
              <a:rPr lang="en-US" altLang="zh-CN" sz="4800" b="1" dirty="0" smtClean="0">
                <a:solidFill>
                  <a:srgbClr val="0000FF"/>
                </a:solidFill>
                <a:latin typeface="+mn-ea"/>
                <a:cs typeface="PingFang SC Regular"/>
                <a:sym typeface="Calibri" charset="0"/>
              </a:rPr>
              <a:t>financial support, save up funds, purchase related equipment or materials </a:t>
            </a:r>
            <a:endParaRPr lang="en-US" altLang="zh-CN" sz="4800" b="1" dirty="0">
              <a:solidFill>
                <a:srgbClr val="0000FF"/>
              </a:solidFill>
              <a:latin typeface="+mn-ea"/>
              <a:cs typeface="PingFang SC Regular"/>
              <a:sym typeface="Calibri" charset="0"/>
            </a:endParaRPr>
          </a:p>
          <a:p>
            <a:pPr marL="285750" indent="-285750">
              <a:lnSpc>
                <a:spcPct val="200000"/>
              </a:lnSpc>
              <a:buFont typeface="Arial"/>
              <a:buChar char="•"/>
              <a:defRPr/>
            </a:pPr>
            <a:r>
              <a:rPr lang="zh-CN" altLang="zh-CN" sz="4800" b="1" dirty="0" smtClean="0">
                <a:latin typeface="+mn-ea"/>
                <a:cs typeface="PingFang SC Regular"/>
                <a:sym typeface="Calibri" charset="0"/>
              </a:rPr>
              <a:t> </a:t>
            </a:r>
            <a:r>
              <a:rPr lang="zh-CN" altLang="en-US" sz="4800" b="1" dirty="0" smtClean="0">
                <a:latin typeface="+mn-ea"/>
                <a:cs typeface="PingFang SC Regular"/>
                <a:sym typeface="Calibri" charset="0"/>
              </a:rPr>
              <a:t>时间</a:t>
            </a:r>
          </a:p>
          <a:p>
            <a:pPr>
              <a:lnSpc>
                <a:spcPct val="200000"/>
              </a:lnSpc>
              <a:defRPr/>
            </a:pPr>
            <a:r>
              <a:rPr lang="en-US" altLang="zh-CN" sz="4800" b="1" dirty="0">
                <a:solidFill>
                  <a:srgbClr val="0000FF"/>
                </a:solidFill>
                <a:latin typeface="+mn-ea"/>
                <a:cs typeface="PingFang SC Regular"/>
                <a:sym typeface="Calibri" charset="0"/>
              </a:rPr>
              <a:t> </a:t>
            </a:r>
            <a:r>
              <a:rPr lang="en-US" altLang="zh-CN" sz="4800" b="1" dirty="0" smtClean="0">
                <a:solidFill>
                  <a:srgbClr val="0000FF"/>
                </a:solidFill>
                <a:latin typeface="+mn-ea"/>
                <a:cs typeface="PingFang SC Regular"/>
                <a:sym typeface="Calibri" charset="0"/>
              </a:rPr>
              <a:t> companionship, bits and pieces of time, time management skills</a:t>
            </a:r>
            <a:endParaRPr lang="zh-CN" altLang="en-US" sz="4800" b="1" dirty="0" smtClean="0">
              <a:solidFill>
                <a:srgbClr val="0000FF"/>
              </a:solidFill>
              <a:latin typeface="+mn-ea"/>
              <a:cs typeface="PingFang SC Regular"/>
              <a:sym typeface="Calibri" charset="0"/>
            </a:endParaRPr>
          </a:p>
          <a:p>
            <a:pPr marL="285750" indent="-285750">
              <a:lnSpc>
                <a:spcPct val="200000"/>
              </a:lnSpc>
              <a:buFont typeface="Arial"/>
              <a:buChar char="•"/>
              <a:defRPr/>
            </a:pPr>
            <a:r>
              <a:rPr lang="zh-CN" altLang="en-US" sz="4800" b="1" dirty="0" smtClean="0">
                <a:latin typeface="+mn-ea"/>
                <a:cs typeface="PingFang SC Regular"/>
                <a:sym typeface="Calibri" charset="0"/>
              </a:rPr>
              <a:t> 知识</a:t>
            </a:r>
          </a:p>
          <a:p>
            <a:pPr>
              <a:lnSpc>
                <a:spcPct val="200000"/>
              </a:lnSpc>
              <a:defRPr/>
            </a:pPr>
            <a:r>
              <a:rPr lang="en-US" altLang="zh-CN" sz="4800" b="1" dirty="0">
                <a:solidFill>
                  <a:srgbClr val="0000FF"/>
                </a:solidFill>
                <a:latin typeface="+mn-ea"/>
                <a:cs typeface="PingFang SC Regular"/>
                <a:sym typeface="Calibri" charset="0"/>
              </a:rPr>
              <a:t> </a:t>
            </a:r>
            <a:r>
              <a:rPr lang="en-US" altLang="zh-CN" sz="4800" b="1" dirty="0" smtClean="0">
                <a:solidFill>
                  <a:srgbClr val="0000FF"/>
                </a:solidFill>
                <a:latin typeface="+mn-ea"/>
                <a:cs typeface="PingFang SC Regular"/>
                <a:sym typeface="Calibri" charset="0"/>
              </a:rPr>
              <a:t> be educated, have sufficient trainings, follow a mentor, </a:t>
            </a:r>
            <a:r>
              <a:rPr lang="is-IS" altLang="zh-CN" sz="4800" b="1" dirty="0" smtClean="0">
                <a:solidFill>
                  <a:srgbClr val="0000FF"/>
                </a:solidFill>
                <a:latin typeface="+mn-ea"/>
                <a:cs typeface="PingFang SC Regular"/>
                <a:sym typeface="Calibri" charset="0"/>
              </a:rPr>
              <a:t>…</a:t>
            </a:r>
            <a:endParaRPr lang="zh-CN" altLang="en-US" sz="4800" b="1" dirty="0" smtClean="0">
              <a:solidFill>
                <a:srgbClr val="0000FF"/>
              </a:solidFill>
              <a:latin typeface="+mn-ea"/>
              <a:cs typeface="PingFang SC Regular"/>
              <a:sym typeface="Calibri" charset="0"/>
            </a:endParaRPr>
          </a:p>
        </p:txBody>
      </p:sp>
      <p:sp>
        <p:nvSpPr>
          <p:cNvPr id="12" name="圆角矩形 11"/>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3" name="组合 8"/>
          <p:cNvGrpSpPr/>
          <p:nvPr/>
        </p:nvGrpSpPr>
        <p:grpSpPr>
          <a:xfrm>
            <a:off x="21494821" y="540879"/>
            <a:ext cx="1977341" cy="1881319"/>
            <a:chOff x="5658972" y="2023155"/>
            <a:chExt cx="576064" cy="603087"/>
          </a:xfrm>
        </p:grpSpPr>
        <p:sp>
          <p:nvSpPr>
            <p:cNvPr id="14" name="十二角星 13"/>
            <p:cNvSpPr/>
            <p:nvPr/>
          </p:nvSpPr>
          <p:spPr>
            <a:xfrm>
              <a:off x="5658972" y="2023155"/>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0"/>
            <p:cNvSpPr txBox="1"/>
            <p:nvPr/>
          </p:nvSpPr>
          <p:spPr>
            <a:xfrm>
              <a:off x="5838721" y="2192046"/>
              <a:ext cx="235582" cy="266389"/>
            </a:xfrm>
            <a:prstGeom prst="rect">
              <a:avLst/>
            </a:prstGeom>
            <a:noFill/>
          </p:spPr>
          <p:txBody>
            <a:bodyPr wrap="none" rtlCol="0">
              <a:spAutoFit/>
            </a:bodyPr>
            <a:lstStyle/>
            <a:p>
              <a:r>
                <a:rPr lang="en-US" altLang="zh-CN" sz="4800" dirty="0">
                  <a:solidFill>
                    <a:schemeClr val="bg1"/>
                  </a:solidFill>
                </a:rPr>
                <a:t>1</a:t>
              </a:r>
              <a:r>
                <a:rPr lang="en-US" altLang="zh-CN" sz="4800" dirty="0" smtClean="0">
                  <a:solidFill>
                    <a:schemeClr val="bg1"/>
                  </a:solidFill>
                </a:rPr>
                <a:t>5</a:t>
              </a:r>
              <a:endParaRPr lang="zh-CN" altLang="en-US" sz="4800" dirty="0">
                <a:solidFill>
                  <a:schemeClr val="bg1"/>
                </a:solidFill>
              </a:endParaRPr>
            </a:p>
          </p:txBody>
        </p:sp>
      </p:grpSp>
    </p:spTree>
    <p:extLst>
      <p:ext uri="{BB962C8B-B14F-4D97-AF65-F5344CB8AC3E}">
        <p14:creationId xmlns:p14="http://schemas.microsoft.com/office/powerpoint/2010/main" val="222043295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1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6712267"/>
          </a:xfrm>
          <a:prstGeom prst="rect">
            <a:avLst/>
          </a:prstGeom>
          <a:noFill/>
        </p:spPr>
        <p:txBody>
          <a:bodyPr wrap="square" rtlCol="0">
            <a:spAutoFit/>
          </a:bodyPr>
          <a:lstStyle/>
          <a:p>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 order to coorperate</a:t>
            </a:r>
            <a:r>
              <a:rPr lang="is-I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t>
            </a:r>
            <a:endParaRPr kumimoji="1" lang="en-US" altLang="zh-CN" sz="6000" dirty="0" smtClean="0">
              <a:solidFill>
                <a:srgbClr val="800000"/>
              </a:solidFill>
            </a:endParaRPr>
          </a:p>
          <a:p>
            <a:endParaRPr kumimoji="1" lang="en-US" altLang="zh-CN" sz="6000" dirty="0">
              <a:solidFill>
                <a:srgbClr val="800000"/>
              </a:solidFill>
            </a:endParaRPr>
          </a:p>
          <a:p>
            <a:pPr marL="857250" indent="-857250">
              <a:buFont typeface="Arial"/>
              <a:buChar char="•"/>
            </a:pPr>
            <a:r>
              <a:rPr kumimoji="1" lang="en-US" altLang="zh-CN" sz="6000" dirty="0" smtClean="0">
                <a:solidFill>
                  <a:srgbClr val="508CC1"/>
                </a:solidFill>
              </a:rPr>
              <a:t>Spending time with kids (</a:t>
            </a:r>
            <a:r>
              <a:rPr kumimoji="1" lang="zh-CN" altLang="en-US" sz="6000" dirty="0" smtClean="0">
                <a:solidFill>
                  <a:srgbClr val="508CC1"/>
                </a:solidFill>
              </a:rPr>
              <a:t>时间上）</a:t>
            </a:r>
            <a:endParaRPr kumimoji="1" lang="en-US" altLang="zh-CN" sz="6000" dirty="0" smtClean="0">
              <a:solidFill>
                <a:srgbClr val="508CC1"/>
              </a:solidFill>
            </a:endParaRPr>
          </a:p>
          <a:p>
            <a:r>
              <a:rPr kumimoji="1" lang="en-US" altLang="zh-CN" sz="6000" dirty="0" smtClean="0">
                <a:solidFill>
                  <a:srgbClr val="800000"/>
                </a:solidFill>
              </a:rPr>
              <a:t>     (play games about team spirit, how to be a team player)</a:t>
            </a:r>
          </a:p>
          <a:p>
            <a:endParaRPr kumimoji="1" lang="en-US" altLang="zh-CN" sz="6000" dirty="0" smtClean="0">
              <a:solidFill>
                <a:srgbClr val="800000"/>
              </a:solidFill>
            </a:endParaRPr>
          </a:p>
          <a:p>
            <a:pPr marL="857250" indent="-857250">
              <a:buFont typeface="Arial"/>
              <a:buChar char="•"/>
            </a:pPr>
            <a:r>
              <a:rPr kumimoji="1" lang="en-US" altLang="zh-CN" sz="6000" dirty="0" smtClean="0">
                <a:solidFill>
                  <a:srgbClr val="508CC1"/>
                </a:solidFill>
              </a:rPr>
              <a:t>Invest in trainings, early development programs </a:t>
            </a:r>
            <a:r>
              <a:rPr kumimoji="1" lang="zh-CN" altLang="en-US" sz="6000" dirty="0" smtClean="0">
                <a:solidFill>
                  <a:srgbClr val="508CC1"/>
                </a:solidFill>
              </a:rPr>
              <a:t>（经济上）</a:t>
            </a:r>
            <a:endParaRPr kumimoji="1" lang="en-US" altLang="zh-CN" sz="6000" dirty="0" smtClean="0">
              <a:solidFill>
                <a:srgbClr val="508CC1"/>
              </a:solidFill>
            </a:endParaRPr>
          </a:p>
          <a:p>
            <a:r>
              <a:rPr kumimoji="1" lang="en-US" altLang="zh-CN" sz="6000" dirty="0">
                <a:solidFill>
                  <a:srgbClr val="800000"/>
                </a:solidFill>
              </a:rPr>
              <a:t> </a:t>
            </a:r>
            <a:r>
              <a:rPr kumimoji="1" lang="en-US" altLang="zh-CN" sz="6000" dirty="0" smtClean="0">
                <a:solidFill>
                  <a:srgbClr val="800000"/>
                </a:solidFill>
              </a:rPr>
              <a:t>    (purchase educational books</a:t>
            </a:r>
            <a:r>
              <a:rPr kumimoji="1" lang="zh-CN" altLang="en-US" sz="6000" dirty="0" smtClean="0">
                <a:solidFill>
                  <a:srgbClr val="800000"/>
                </a:solidFill>
              </a:rPr>
              <a:t>， </a:t>
            </a:r>
            <a:r>
              <a:rPr kumimoji="1" lang="en-US" altLang="zh-CN" sz="6000" dirty="0" smtClean="0">
                <a:solidFill>
                  <a:srgbClr val="800000"/>
                </a:solidFill>
              </a:rPr>
              <a:t>go to </a:t>
            </a:r>
            <a:r>
              <a:rPr kumimoji="1" lang="en-US" altLang="zh-CN" sz="6000" dirty="0" smtClean="0">
                <a:solidFill>
                  <a:srgbClr val="0000FF"/>
                </a:solidFill>
              </a:rPr>
              <a:t>boarding school </a:t>
            </a:r>
            <a:r>
              <a:rPr kumimoji="1" lang="en-US" altLang="zh-CN" sz="6000" dirty="0" smtClean="0">
                <a:solidFill>
                  <a:srgbClr val="800000"/>
                </a:solidFill>
              </a:rPr>
              <a:t>to receive first-class     mentoring programs provided by leading psychologists/ doctors)</a:t>
            </a:r>
          </a:p>
          <a:p>
            <a:endParaRPr kumimoji="1" lang="en-US" altLang="zh-CN" sz="6000" dirty="0">
              <a:solidFill>
                <a:srgbClr val="800000"/>
              </a:solidFill>
            </a:endParaRPr>
          </a:p>
          <a:p>
            <a:pPr marL="857250" indent="-857250">
              <a:buFont typeface="Arial"/>
              <a:buChar char="•"/>
            </a:pPr>
            <a:r>
              <a:rPr kumimoji="1" lang="en-US" altLang="zh-CN" sz="6000" dirty="0" smtClean="0">
                <a:solidFill>
                  <a:srgbClr val="508CC1"/>
                </a:solidFill>
              </a:rPr>
              <a:t>To read, to play-and-learn(</a:t>
            </a:r>
            <a:r>
              <a:rPr kumimoji="1" lang="zh-CN" altLang="en-US" sz="6000" dirty="0" smtClean="0">
                <a:solidFill>
                  <a:srgbClr val="508CC1"/>
                </a:solidFill>
              </a:rPr>
              <a:t>学习中）</a:t>
            </a:r>
          </a:p>
          <a:p>
            <a:r>
              <a:rPr kumimoji="1" lang="en-US" altLang="zh-CN" sz="6000" dirty="0" smtClean="0">
                <a:solidFill>
                  <a:srgbClr val="0000FF"/>
                </a:solidFill>
              </a:rPr>
              <a:t>      “All work and no play makes Jack a dull boy.”</a:t>
            </a:r>
          </a:p>
          <a:p>
            <a:r>
              <a:rPr kumimoji="1" lang="en-US" altLang="zh-CN" sz="6000" dirty="0">
                <a:solidFill>
                  <a:srgbClr val="800000"/>
                </a:solidFill>
              </a:rPr>
              <a:t> </a:t>
            </a:r>
            <a:r>
              <a:rPr kumimoji="1" lang="en-US" altLang="zh-CN" sz="6000" dirty="0" smtClean="0">
                <a:solidFill>
                  <a:srgbClr val="800000"/>
                </a:solidFill>
              </a:rPr>
              <a:t>     immersive learning environment; set up playmates, play board games. </a:t>
            </a:r>
          </a:p>
          <a:p>
            <a:endParaRPr kumimoji="1" lang="en-US" altLang="zh-CN" sz="6000" dirty="0" smtClean="0">
              <a:solidFill>
                <a:srgbClr val="800000"/>
              </a:solidFill>
            </a:endParaRPr>
          </a:p>
          <a:p>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20759772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p:cNvSpPr txBox="1"/>
          <p:nvPr/>
        </p:nvSpPr>
        <p:spPr>
          <a:xfrm>
            <a:off x="6772155" y="944310"/>
            <a:ext cx="1744923" cy="1479895"/>
          </a:xfrm>
          <a:prstGeom prst="rect">
            <a:avLst/>
          </a:prstGeom>
          <a:noFill/>
        </p:spPr>
        <p:txBody>
          <a:bodyPr wrap="none" rtlCol="0">
            <a:spAutoFit/>
          </a:bodyPr>
          <a:lstStyle/>
          <a:p>
            <a:r>
              <a:rPr lang="en-US" altLang="zh-CN" dirty="0">
                <a:solidFill>
                  <a:schemeClr val="bg1"/>
                </a:solidFill>
              </a:rPr>
              <a:t>45</a:t>
            </a:r>
            <a:endParaRPr lang="zh-CN" altLang="en-US" dirty="0">
              <a:solidFill>
                <a:schemeClr val="bg1"/>
              </a:solidFill>
            </a:endParaRPr>
          </a:p>
        </p:txBody>
      </p:sp>
      <p:sp>
        <p:nvSpPr>
          <p:cNvPr id="9" name="文本框 8"/>
          <p:cNvSpPr txBox="1"/>
          <p:nvPr/>
        </p:nvSpPr>
        <p:spPr>
          <a:xfrm>
            <a:off x="470383" y="729012"/>
            <a:ext cx="23401603" cy="1269578"/>
          </a:xfrm>
          <a:prstGeom prst="rect">
            <a:avLst/>
          </a:prstGeom>
          <a:noFill/>
        </p:spPr>
        <p:txBody>
          <a:bodyPr wrap="square" rtlCol="0">
            <a:spAutoFit/>
          </a:bodyPr>
          <a:lstStyle/>
          <a:p>
            <a:pPr>
              <a:lnSpc>
                <a:spcPct val="150000"/>
              </a:lnSpc>
            </a:pPr>
            <a:r>
              <a:rPr lang="en-US" altLang="zh-CN"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Roles</a:t>
            </a:r>
            <a:r>
              <a:rPr lang="zh-CN" altLang="en-US"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Characters</a:t>
            </a:r>
            <a:r>
              <a:rPr lang="zh-CN" altLang="en-US"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54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性格特质题</a:t>
            </a:r>
            <a:endParaRPr lang="de-DE" altLang="zh-CN" sz="54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8932" y="3205477"/>
            <a:ext cx="10528718" cy="9799149"/>
          </a:xfrm>
          <a:prstGeom prst="rect">
            <a:avLst/>
          </a:prstGeom>
          <a:ln>
            <a:noFill/>
          </a:ln>
          <a:effectLst>
            <a:softEdge rad="112500"/>
          </a:effectLst>
        </p:spPr>
      </p:pic>
    </p:spTree>
    <p:extLst>
      <p:ext uri="{BB962C8B-B14F-4D97-AF65-F5344CB8AC3E}">
        <p14:creationId xmlns:p14="http://schemas.microsoft.com/office/powerpoint/2010/main" val="423210782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3082895"/>
          </a:xfrm>
          <a:prstGeom prst="rect">
            <a:avLst/>
          </a:prstGeom>
          <a:noFill/>
        </p:spPr>
        <p:txBody>
          <a:bodyPr wrap="square" rtlCol="0">
            <a:spAutoFit/>
          </a:bodyPr>
          <a:lstStyle/>
          <a:p>
            <a:pPr>
              <a:lnSpc>
                <a:spcPct val="150000"/>
              </a:lnSpc>
            </a:pPr>
            <a:r>
              <a:rPr lang="en-US" altLang="zh-CN" sz="4400" b="1" dirty="0">
                <a:solidFill>
                  <a:srgbClr val="27506E"/>
                </a:solidFill>
                <a:latin typeface="Arial" panose="020B0604020202020204" pitchFamily="34" charset="0"/>
                <a:cs typeface="Arial" panose="020B0604020202020204" pitchFamily="34" charset="0"/>
              </a:rPr>
              <a:t>Someone prefer to be the team leaders while others prefer to be the team players. Which one do you prefer to be and why? Please include specific examples and details in your explanation.</a:t>
            </a:r>
            <a:endParaRPr lang="zh-CN" altLang="en-US" sz="4400" b="1" dirty="0">
              <a:solidFill>
                <a:srgbClr val="27506E"/>
              </a:solidFill>
              <a:latin typeface="Arial" panose="020B0604020202020204" pitchFamily="34" charset="0"/>
              <a:cs typeface="Arial" panose="020B0604020202020204" pitchFamily="34" charset="0"/>
            </a:endParaRP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a:solidFill>
                  <a:srgbClr val="C00000"/>
                </a:solidFill>
                <a:latin typeface="Calibri" panose="020F0502020204030204" pitchFamily="34" charset="0"/>
                <a:ea typeface="方正兰亭黑_GBK"/>
                <a:cs typeface="Calibri" panose="020F0502020204030204" pitchFamily="34" charset="0"/>
              </a:rPr>
              <a:t>2016.01.07 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ROLES</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HARACTERS</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21158670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3018949"/>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特质性格题 </a:t>
            </a:r>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万能语料</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b="1" dirty="0" smtClean="0">
                <a:solidFill>
                  <a:srgbClr val="508CC1"/>
                </a:solidFill>
              </a:rPr>
              <a:t>G</a:t>
            </a:r>
            <a:r>
              <a:rPr kumimoji="1" lang="x-none" altLang="zh-CN" sz="6000" b="1" dirty="0" smtClean="0">
                <a:solidFill>
                  <a:srgbClr val="508CC1"/>
                </a:solidFill>
              </a:rPr>
              <a:t>reat lea</a:t>
            </a:r>
            <a:r>
              <a:rPr kumimoji="1" lang="en-US" altLang="zh-CN" sz="6000" b="1" dirty="0" smtClean="0">
                <a:solidFill>
                  <a:srgbClr val="508CC1"/>
                </a:solidFill>
              </a:rPr>
              <a:t>d</a:t>
            </a:r>
            <a:r>
              <a:rPr kumimoji="1" lang="x-none" altLang="zh-CN" sz="6000" b="1" dirty="0" smtClean="0">
                <a:solidFill>
                  <a:srgbClr val="508CC1"/>
                </a:solidFill>
              </a:rPr>
              <a:t>ership skills; father/mentor figure  </a:t>
            </a:r>
            <a:r>
              <a:rPr kumimoji="1" lang="zh-CN" altLang="en-US" sz="6000" b="1" dirty="0" smtClean="0">
                <a:solidFill>
                  <a:srgbClr val="508CC1"/>
                </a:solidFill>
              </a:rPr>
              <a:t>有领导特质</a:t>
            </a:r>
          </a:p>
          <a:p>
            <a:endParaRPr kumimoji="1" lang="zh-CN" altLang="en-US" sz="6000" dirty="0" smtClean="0">
              <a:solidFill>
                <a:srgbClr val="508CC1"/>
              </a:solidFill>
            </a:endParaRPr>
          </a:p>
          <a:p>
            <a:pPr marL="857250" indent="-857250">
              <a:buFont typeface="Arial"/>
              <a:buChar char="•"/>
            </a:pPr>
            <a:r>
              <a:rPr kumimoji="1" lang="is-IS" altLang="zh-CN" sz="6000" dirty="0" smtClean="0">
                <a:solidFill>
                  <a:srgbClr val="800000"/>
                </a:solidFill>
              </a:rPr>
              <a:t>...has strong willpower/quality of perseverance/fortitude/ is determined</a:t>
            </a:r>
            <a:r>
              <a:rPr kumimoji="1" lang="en-US" altLang="zh-CN" sz="6000" dirty="0" smtClean="0">
                <a:solidFill>
                  <a:srgbClr val="800000"/>
                </a:solidFill>
              </a:rPr>
              <a:t>.</a:t>
            </a:r>
            <a:r>
              <a:rPr kumimoji="1" lang="zh-CN" altLang="en-US" sz="6000" dirty="0" smtClean="0">
                <a:solidFill>
                  <a:srgbClr val="800000"/>
                </a:solidFill>
              </a:rPr>
              <a:t>（意志力强）</a:t>
            </a:r>
          </a:p>
          <a:p>
            <a:endParaRPr kumimoji="1" lang="zh-CN" altLang="en-US" sz="6000" dirty="0" smtClean="0">
              <a:solidFill>
                <a:srgbClr val="800000"/>
              </a:solidFill>
            </a:endParaRPr>
          </a:p>
          <a:p>
            <a:pPr marL="857250" indent="-857250">
              <a:buFont typeface="Arial"/>
              <a:buChar char="•"/>
            </a:pPr>
            <a:r>
              <a:rPr kumimoji="1" lang="is-IS" altLang="zh-CN" sz="6000" dirty="0" smtClean="0">
                <a:solidFill>
                  <a:srgbClr val="800000"/>
                </a:solidFill>
              </a:rPr>
              <a:t>…</a:t>
            </a:r>
            <a:r>
              <a:rPr kumimoji="1" lang="en-US" altLang="zh-CN" sz="6000" dirty="0" smtClean="0">
                <a:solidFill>
                  <a:srgbClr val="800000"/>
                </a:solidFill>
              </a:rPr>
              <a:t> is very</a:t>
            </a:r>
            <a:r>
              <a:rPr kumimoji="1" lang="zh-CN" altLang="en-US" sz="6000" dirty="0" smtClean="0">
                <a:solidFill>
                  <a:srgbClr val="800000"/>
                </a:solidFill>
              </a:rPr>
              <a:t> </a:t>
            </a:r>
            <a:r>
              <a:rPr kumimoji="1" lang="en-US" altLang="zh-CN" sz="6000" dirty="0" smtClean="0">
                <a:solidFill>
                  <a:srgbClr val="800000"/>
                </a:solidFill>
              </a:rPr>
              <a:t>optimistic/ motivated/ passionate/ inspirational . (</a:t>
            </a:r>
            <a:r>
              <a:rPr kumimoji="1" lang="zh-CN" altLang="en-US" sz="6000" dirty="0" smtClean="0">
                <a:solidFill>
                  <a:srgbClr val="800000"/>
                </a:solidFill>
              </a:rPr>
              <a:t>充满正能量）</a:t>
            </a:r>
          </a:p>
          <a:p>
            <a:endParaRPr kumimoji="1" lang="zh-CN" altLang="en-US" sz="6000" dirty="0" smtClean="0">
              <a:solidFill>
                <a:srgbClr val="800000"/>
              </a:solidFill>
            </a:endParaRPr>
          </a:p>
          <a:p>
            <a:pPr marL="857250" indent="-857250">
              <a:buFont typeface="Arial"/>
              <a:buChar char="•"/>
            </a:pPr>
            <a:r>
              <a:rPr kumimoji="1" lang="en-US" altLang="zh-CN" sz="6000" dirty="0" smtClean="0">
                <a:solidFill>
                  <a:srgbClr val="800000"/>
                </a:solidFill>
              </a:rPr>
              <a:t>Quality of Integrity/ is honest/genuine/ trustworthy;  is fair to others</a:t>
            </a:r>
            <a:r>
              <a:rPr kumimoji="1" lang="is-IS" altLang="zh-CN" sz="6000" dirty="0" smtClean="0">
                <a:solidFill>
                  <a:srgbClr val="800000"/>
                </a:solidFill>
              </a:rPr>
              <a:t>. (</a:t>
            </a:r>
            <a:r>
              <a:rPr kumimoji="1" lang="zh-CN" altLang="en-US" sz="6000" dirty="0" smtClean="0">
                <a:solidFill>
                  <a:srgbClr val="800000"/>
                </a:solidFill>
              </a:rPr>
              <a:t>诚信与公正）</a:t>
            </a: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262642490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 calcmode="lin" valueType="num">
                                      <p:cBhvr additive="base">
                                        <p:cTn id="16" dur="500"/>
                                        <p:tgtEl>
                                          <p:spTgt spid="5">
                                            <p:txEl>
                                              <p:pRg st="8" end="8"/>
                                            </p:txEl>
                                          </p:spTgt>
                                        </p:tgtEl>
                                        <p:attrNameLst>
                                          <p:attrName>ppt_y</p:attrName>
                                        </p:attrNameLst>
                                      </p:cBhvr>
                                      <p:tavLst>
                                        <p:tav tm="0">
                                          <p:val>
                                            <p:strVal val="#ppt_y+#ppt_h*1.125000"/>
                                          </p:val>
                                        </p:tav>
                                        <p:tav tm="100000">
                                          <p:val>
                                            <p:strVal val="#ppt_y"/>
                                          </p:val>
                                        </p:tav>
                                      </p:tavLst>
                                    </p:anim>
                                    <p:animEffect transition="in" filter="wipe(up)">
                                      <p:cBhvr>
                                        <p:cTn id="1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1172289"/>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特质性格题 </a:t>
            </a:r>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万能语料</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b="1" dirty="0" smtClean="0">
                <a:solidFill>
                  <a:srgbClr val="508CC1"/>
                </a:solidFill>
              </a:rPr>
              <a:t>H</a:t>
            </a:r>
            <a:r>
              <a:rPr kumimoji="1" lang="x-none" altLang="zh-CN" sz="6000" b="1" dirty="0" smtClean="0">
                <a:solidFill>
                  <a:srgbClr val="508CC1"/>
                </a:solidFill>
              </a:rPr>
              <a:t>ave great/advanced communication skills  </a:t>
            </a:r>
            <a:r>
              <a:rPr kumimoji="1" lang="zh-CN" altLang="en-US" sz="6000" b="1" dirty="0" smtClean="0">
                <a:solidFill>
                  <a:srgbClr val="508CC1"/>
                </a:solidFill>
              </a:rPr>
              <a:t>社交能力强</a:t>
            </a:r>
          </a:p>
          <a:p>
            <a:endParaRPr kumimoji="1" lang="zh-CN" altLang="en-US" sz="6000" dirty="0" smtClean="0">
              <a:solidFill>
                <a:srgbClr val="508CC1"/>
              </a:solidFill>
            </a:endParaRPr>
          </a:p>
          <a:p>
            <a:pPr marL="857250" indent="-857250">
              <a:buFont typeface="Arial"/>
              <a:buChar char="•"/>
            </a:pPr>
            <a:r>
              <a:rPr kumimoji="1" lang="is-IS" altLang="zh-CN" sz="6000" dirty="0" smtClean="0">
                <a:solidFill>
                  <a:srgbClr val="800000"/>
                </a:solidFill>
              </a:rPr>
              <a:t>… is a chill/laid back/easy going person; is hardly irritated/ rarely get mad</a:t>
            </a:r>
            <a:r>
              <a:rPr kumimoji="1" lang="zh-CN" altLang="en-US" sz="6000" dirty="0" smtClean="0">
                <a:solidFill>
                  <a:srgbClr val="800000"/>
                </a:solidFill>
              </a:rPr>
              <a:t>（性格随和）</a:t>
            </a:r>
          </a:p>
          <a:p>
            <a:endParaRPr kumimoji="1" lang="zh-CN" altLang="en-US" sz="6000" dirty="0" smtClean="0">
              <a:solidFill>
                <a:srgbClr val="800000"/>
              </a:solidFill>
            </a:endParaRPr>
          </a:p>
          <a:p>
            <a:pPr marL="857250" indent="-857250">
              <a:buFont typeface="Arial"/>
              <a:buChar char="•"/>
            </a:pPr>
            <a:r>
              <a:rPr kumimoji="1" lang="is-IS" altLang="zh-CN" sz="6000" dirty="0" smtClean="0">
                <a:solidFill>
                  <a:srgbClr val="800000"/>
                </a:solidFill>
              </a:rPr>
              <a:t>… is outgoing/ an extrovert; </a:t>
            </a:r>
            <a:r>
              <a:rPr kumimoji="1" lang="en-US" altLang="zh-CN" sz="6000" dirty="0" smtClean="0">
                <a:solidFill>
                  <a:srgbClr val="800000"/>
                </a:solidFill>
              </a:rPr>
              <a:t>get </a:t>
            </a:r>
            <a:r>
              <a:rPr kumimoji="1" lang="en-US" altLang="zh-CN" sz="6000" dirty="0">
                <a:solidFill>
                  <a:srgbClr val="800000"/>
                </a:solidFill>
              </a:rPr>
              <a:t>along with anyone within minutes, </a:t>
            </a:r>
            <a:r>
              <a:rPr kumimoji="1" lang="en-US" altLang="zh-CN" sz="6000" dirty="0" smtClean="0">
                <a:solidFill>
                  <a:srgbClr val="800000"/>
                </a:solidFill>
              </a:rPr>
              <a:t>is</a:t>
            </a:r>
            <a:r>
              <a:rPr kumimoji="1" lang="zh-CN" altLang="en-US" sz="6000" dirty="0" smtClean="0">
                <a:solidFill>
                  <a:srgbClr val="800000"/>
                </a:solidFill>
              </a:rPr>
              <a:t> </a:t>
            </a:r>
            <a:r>
              <a:rPr kumimoji="1" lang="en-US" altLang="zh-CN" sz="6000" dirty="0" smtClean="0">
                <a:solidFill>
                  <a:srgbClr val="800000"/>
                </a:solidFill>
              </a:rPr>
              <a:t>very </a:t>
            </a:r>
            <a:r>
              <a:rPr kumimoji="1" lang="en-US" altLang="zh-CN" sz="6000" dirty="0">
                <a:solidFill>
                  <a:srgbClr val="800000"/>
                </a:solidFill>
              </a:rPr>
              <a:t>sociable; </a:t>
            </a:r>
            <a:r>
              <a:rPr kumimoji="1" lang="en-US" altLang="zh-CN" sz="6000" dirty="0" smtClean="0">
                <a:solidFill>
                  <a:srgbClr val="800000"/>
                </a:solidFill>
              </a:rPr>
              <a:t>(</a:t>
            </a:r>
            <a:r>
              <a:rPr kumimoji="1" lang="zh-CN" altLang="en-US" sz="6000" dirty="0" smtClean="0">
                <a:solidFill>
                  <a:srgbClr val="800000"/>
                </a:solidFill>
              </a:rPr>
              <a:t>外向</a:t>
            </a:r>
            <a:r>
              <a:rPr kumimoji="1" lang="en-US" altLang="zh-CN" sz="6000" dirty="0" smtClean="0">
                <a:solidFill>
                  <a:srgbClr val="800000"/>
                </a:solidFill>
              </a:rPr>
              <a:t>/</a:t>
            </a:r>
            <a:r>
              <a:rPr kumimoji="1" lang="zh-CN" altLang="x-none" sz="6000" dirty="0" smtClean="0">
                <a:solidFill>
                  <a:srgbClr val="800000"/>
                </a:solidFill>
              </a:rPr>
              <a:t>自来熟</a:t>
            </a:r>
            <a:r>
              <a:rPr kumimoji="1" lang="zh-CN" altLang="en-US" sz="6000" dirty="0" smtClean="0">
                <a:solidFill>
                  <a:srgbClr val="800000"/>
                </a:solidFill>
              </a:rPr>
              <a:t>）</a:t>
            </a: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430134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 calcmode="lin" valueType="num">
                                      <p:cBhvr additive="base">
                                        <p:cTn id="12"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6" y="940661"/>
            <a:ext cx="3410286" cy="4708981"/>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万能词汇 </a:t>
            </a:r>
            <a:endParaRPr kumimoji="1" lang="en-US" altLang="zh-CN" sz="6000" dirty="0" smtClean="0">
              <a:solidFill>
                <a:srgbClr val="800000"/>
              </a:solidFill>
            </a:endParaRPr>
          </a:p>
          <a:p>
            <a:endParaRPr kumimoji="1" lang="en-US" altLang="zh-CN"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
        <p:nvSpPr>
          <p:cNvPr id="2" name="文本框 1"/>
          <p:cNvSpPr txBox="1"/>
          <p:nvPr/>
        </p:nvSpPr>
        <p:spPr>
          <a:xfrm>
            <a:off x="3904187" y="3151211"/>
            <a:ext cx="184666" cy="369332"/>
          </a:xfrm>
          <a:prstGeom prst="rect">
            <a:avLst/>
          </a:prstGeom>
          <a:noFill/>
        </p:spPr>
        <p:txBody>
          <a:bodyPr wrap="none" rtlCol="0">
            <a:spAutoFit/>
          </a:bodyPr>
          <a:lstStyle/>
          <a:p>
            <a:endParaRPr kumimoji="1" lang="zh-CN" altLang="en-US" dirty="0"/>
          </a:p>
        </p:txBody>
      </p:sp>
      <p:pic>
        <p:nvPicPr>
          <p:cNvPr id="3" name="图片 2" descr="无标题.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86" y="3064145"/>
            <a:ext cx="20870098" cy="10081579"/>
          </a:xfrm>
          <a:prstGeom prst="rect">
            <a:avLst/>
          </a:prstGeom>
        </p:spPr>
      </p:pic>
    </p:spTree>
    <p:extLst>
      <p:ext uri="{BB962C8B-B14F-4D97-AF65-F5344CB8AC3E}">
        <p14:creationId xmlns:p14="http://schemas.microsoft.com/office/powerpoint/2010/main" val="32871501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Arial" panose="020B0604020202020204" pitchFamily="34" charset="0"/>
                <a:ea typeface="Yu Gothic Medium" pitchFamily="34" charset="-128"/>
                <a:cs typeface="Arial" panose="020B0604020202020204" pitchFamily="34" charset="0"/>
              </a:rPr>
              <a:t>Do you agree or disagree with the following statement?  If you want to be successful in running a business, being outgoing and friendly is very important.</a:t>
            </a: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a:solidFill>
                  <a:srgbClr val="C00000"/>
                </a:solidFill>
                <a:latin typeface="Calibri" panose="020F0502020204030204" pitchFamily="34" charset="0"/>
                <a:ea typeface="方正兰亭黑_GBK"/>
                <a:cs typeface="Calibri" panose="020F0502020204030204" pitchFamily="34" charset="0"/>
              </a:rPr>
              <a:t>2018.08.21 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ROLES</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HARACTERS 2</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万能语料</a:t>
            </a:r>
            <a:r>
              <a:rPr lang="zh-CN" altLang="en-US"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有多万能？？？</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59763531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3572"/>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103" name="组合 102"/>
          <p:cNvGrpSpPr/>
          <p:nvPr/>
        </p:nvGrpSpPr>
        <p:grpSpPr>
          <a:xfrm>
            <a:off x="-6812517" y="1834489"/>
            <a:ext cx="20201480" cy="17175226"/>
            <a:chOff x="1638301" y="681038"/>
            <a:chExt cx="6464300" cy="5495925"/>
          </a:xfrm>
        </p:grpSpPr>
        <p:sp>
          <p:nvSpPr>
            <p:cNvPr id="104"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5"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6"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7"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8"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9"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0"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1"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2"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3"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4"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5"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6"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7"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8"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9"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0"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1"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2"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3"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4"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5"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6"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7"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8"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9"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0"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1"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2"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3"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4"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5"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6"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37" name="组合 136"/>
          <p:cNvGrpSpPr/>
          <p:nvPr/>
        </p:nvGrpSpPr>
        <p:grpSpPr>
          <a:xfrm>
            <a:off x="-7428749" y="8678140"/>
            <a:ext cx="15470868" cy="10489304"/>
            <a:chOff x="-287338" y="3659188"/>
            <a:chExt cx="4994276" cy="3386137"/>
          </a:xfrm>
          <a:solidFill>
            <a:srgbClr val="FFFFFF">
              <a:alpha val="30196"/>
            </a:srgbClr>
          </a:solidFill>
        </p:grpSpPr>
        <p:sp>
          <p:nvSpPr>
            <p:cNvPr id="138"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9"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0"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1"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2"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3"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4"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5"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6"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7"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8"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9"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0"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1"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2"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3"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4"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5"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6"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7"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8"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9"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0"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1"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2"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3"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4"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5"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6" name="Oval 33"/>
            <p:cNvSpPr>
              <a:spLocks noChangeArrowheads="1"/>
            </p:cNvSpPr>
            <p:nvPr/>
          </p:nvSpPr>
          <p:spPr bwMode="auto">
            <a:xfrm>
              <a:off x="2260600" y="3868738"/>
              <a:ext cx="104775" cy="104566"/>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7"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8"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9"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0"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1"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2"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3"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4"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5"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6"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7"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54" name="文本框 253"/>
          <p:cNvSpPr txBox="1"/>
          <p:nvPr/>
        </p:nvSpPr>
        <p:spPr>
          <a:xfrm>
            <a:off x="10390665" y="6061587"/>
            <a:ext cx="4358886" cy="1569660"/>
          </a:xfrm>
          <a:prstGeom prst="rect">
            <a:avLst/>
          </a:prstGeom>
          <a:noFill/>
        </p:spPr>
        <p:txBody>
          <a:bodyPr wrap="non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r>
              <a:rPr lang="en-US" altLang="zh-CN"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PART </a:t>
            </a:r>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84" name="Rectangle 25"/>
          <p:cNvSpPr/>
          <p:nvPr/>
        </p:nvSpPr>
        <p:spPr>
          <a:xfrm>
            <a:off x="16808061" y="7705382"/>
            <a:ext cx="8209280"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新托福口语 题型</a:t>
            </a:r>
            <a:endParaRPr lang="en-US" sz="4800" b="1" dirty="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endParaRPr>
          </a:p>
        </p:txBody>
      </p:sp>
    </p:spTree>
    <p:extLst>
      <p:ext uri="{BB962C8B-B14F-4D97-AF65-F5344CB8AC3E}">
        <p14:creationId xmlns:p14="http://schemas.microsoft.com/office/powerpoint/2010/main" val="14971045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1" name="Textfeld 30"/>
          <p:cNvSpPr txBox="1"/>
          <p:nvPr/>
        </p:nvSpPr>
        <p:spPr>
          <a:xfrm>
            <a:off x="0" y="1091204"/>
            <a:ext cx="14494128" cy="861774"/>
          </a:xfrm>
          <a:prstGeom prst="rect">
            <a:avLst/>
          </a:prstGeom>
          <a:noFill/>
        </p:spPr>
        <p:txBody>
          <a:bodyPr wrap="square" rtlCol="0">
            <a:spAutoFit/>
          </a:bodyPr>
          <a:lstStyle/>
          <a:p>
            <a:r>
              <a:rPr lang="zh-CN" altLang="zh-CN" sz="5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a:t>
            </a:r>
            <a:r>
              <a:rPr lang="en-US" altLang="zh-CN" sz="5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ASK</a:t>
            </a:r>
            <a:r>
              <a:rPr lang="zh-CN" altLang="en-US" sz="5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5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否定思路 切入点</a:t>
            </a:r>
            <a:endParaRPr lang="de-DE" sz="5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87" name="Shape 616"/>
          <p:cNvSpPr/>
          <p:nvPr/>
        </p:nvSpPr>
        <p:spPr>
          <a:xfrm>
            <a:off x="11299599" y="3965217"/>
            <a:ext cx="4340669" cy="8404463"/>
          </a:xfrm>
          <a:prstGeom prst="rect">
            <a:avLst/>
          </a:prstGeom>
          <a:noFill/>
          <a:ln>
            <a:noFill/>
          </a:ln>
        </p:spPr>
        <p:txBody>
          <a:bodyPr lIns="182824" tIns="91400" rIns="182824" bIns="91400" anchor="t" anchorCtr="0">
            <a:noAutofit/>
          </a:bodyPr>
          <a:lstStyle/>
          <a:p>
            <a:pPr marL="571500" indent="-571500">
              <a:lnSpc>
                <a:spcPct val="130000"/>
              </a:lnSpc>
              <a:buSzPct val="25000"/>
              <a:buFont typeface="Wingdings" charset="2"/>
              <a:buChar char="l"/>
            </a:pPr>
            <a:endParaRPr lang="zh-CN" altLang="en-US" sz="4000" dirty="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000" dirty="0" smtClean="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41" name="Rechteck 4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4" name="Rechteck 43"/>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 name="矩形 1"/>
          <p:cNvSpPr/>
          <p:nvPr/>
        </p:nvSpPr>
        <p:spPr>
          <a:xfrm>
            <a:off x="1131862" y="4011949"/>
            <a:ext cx="22787164" cy="4042132"/>
          </a:xfrm>
          <a:prstGeom prst="rect">
            <a:avLst/>
          </a:prstGeom>
        </p:spPr>
        <p:txBody>
          <a:bodyPr wrap="square">
            <a:spAutoFit/>
          </a:bodyPr>
          <a:lstStyle/>
          <a:p>
            <a:pPr marL="571500" indent="-571500">
              <a:lnSpc>
                <a:spcPct val="200000"/>
              </a:lnSpc>
              <a:buFont typeface="Arial"/>
              <a:buChar char="•"/>
              <a:defRPr/>
            </a:pPr>
            <a:r>
              <a:rPr lang="zh-CN" altLang="en-US" sz="4400" b="1" dirty="0" smtClean="0">
                <a:solidFill>
                  <a:srgbClr val="800000"/>
                </a:solidFill>
                <a:latin typeface="+mn-ea"/>
                <a:cs typeface="PingFang SC Regular"/>
                <a:sym typeface="Calibri" charset="0"/>
              </a:rPr>
              <a:t> 相比之下，不是最好    </a:t>
            </a:r>
            <a:r>
              <a:rPr lang="en-US" altLang="zh-CN" sz="4400" b="1" dirty="0" smtClean="0">
                <a:latin typeface="+mn-ea"/>
                <a:cs typeface="PingFang SC Regular"/>
                <a:sym typeface="Calibri" charset="0"/>
              </a:rPr>
              <a:t>---------</a:t>
            </a:r>
            <a:r>
              <a:rPr lang="zh-CN" altLang="en-US" sz="4400" b="1" dirty="0" smtClean="0">
                <a:latin typeface="+mn-ea"/>
                <a:cs typeface="PingFang SC Regular"/>
                <a:sym typeface="Calibri" charset="0"/>
              </a:rPr>
              <a:t>    进而阐述其他论据的优越之处</a:t>
            </a:r>
            <a:endParaRPr lang="en-US" altLang="zh-CN" sz="4400" b="1" dirty="0" smtClean="0">
              <a:latin typeface="+mn-ea"/>
              <a:cs typeface="PingFang SC Regular"/>
              <a:sym typeface="Calibri" charset="0"/>
            </a:endParaRPr>
          </a:p>
          <a:p>
            <a:pPr marL="571500" indent="-571500">
              <a:lnSpc>
                <a:spcPct val="200000"/>
              </a:lnSpc>
              <a:buFont typeface="Arial"/>
              <a:buChar char="•"/>
              <a:defRPr/>
            </a:pPr>
            <a:endParaRPr lang="en-US" altLang="zh-CN" sz="4400" b="1" dirty="0">
              <a:solidFill>
                <a:srgbClr val="800000"/>
              </a:solidFill>
              <a:latin typeface="+mn-ea"/>
              <a:cs typeface="PingFang SC Regular"/>
              <a:sym typeface="Calibri" charset="0"/>
            </a:endParaRPr>
          </a:p>
          <a:p>
            <a:pPr marL="571500" indent="-571500">
              <a:lnSpc>
                <a:spcPct val="200000"/>
              </a:lnSpc>
              <a:buFont typeface="Arial"/>
              <a:buChar char="•"/>
              <a:defRPr/>
            </a:pPr>
            <a:r>
              <a:rPr lang="zh-CN" altLang="en-US" sz="4400" b="1" dirty="0">
                <a:solidFill>
                  <a:srgbClr val="800000"/>
                </a:solidFill>
                <a:latin typeface="+mn-ea"/>
                <a:cs typeface="PingFang SC Regular"/>
                <a:sym typeface="Calibri" charset="0"/>
              </a:rPr>
              <a:t> 为何不好？ </a:t>
            </a:r>
            <a:r>
              <a:rPr lang="en-US" altLang="zh-CN" sz="4400" b="1" dirty="0">
                <a:latin typeface="+mn-ea"/>
                <a:cs typeface="PingFang SC Regular"/>
                <a:sym typeface="Calibri" charset="0"/>
              </a:rPr>
              <a:t>--------</a:t>
            </a:r>
            <a:r>
              <a:rPr lang="zh-CN" altLang="en-US" sz="4400" b="1" dirty="0">
                <a:latin typeface="+mn-ea"/>
                <a:cs typeface="PingFang SC Regular"/>
                <a:sym typeface="Calibri" charset="0"/>
              </a:rPr>
              <a:t>    </a:t>
            </a:r>
            <a:r>
              <a:rPr lang="en-US" altLang="zh-CN" sz="4400" b="1" dirty="0">
                <a:latin typeface="+mn-ea"/>
                <a:cs typeface="PingFang SC Regular"/>
                <a:sym typeface="Calibri" charset="0"/>
              </a:rPr>
              <a:t>being</a:t>
            </a:r>
            <a:r>
              <a:rPr lang="zh-CN" altLang="en-US" sz="4400" b="1" dirty="0">
                <a:latin typeface="+mn-ea"/>
                <a:cs typeface="PingFang SC Regular"/>
                <a:sym typeface="Calibri" charset="0"/>
              </a:rPr>
              <a:t> </a:t>
            </a:r>
            <a:r>
              <a:rPr lang="en-US" altLang="zh-CN" sz="4400" b="1" dirty="0">
                <a:latin typeface="+mn-ea"/>
                <a:cs typeface="PingFang SC Regular"/>
                <a:sym typeface="Calibri" charset="0"/>
              </a:rPr>
              <a:t>friendly</a:t>
            </a:r>
            <a:r>
              <a:rPr lang="zh-CN" altLang="en-US" sz="4400" b="1" dirty="0">
                <a:latin typeface="+mn-ea"/>
                <a:cs typeface="PingFang SC Regular"/>
                <a:sym typeface="Calibri" charset="0"/>
              </a:rPr>
              <a:t> </a:t>
            </a:r>
            <a:r>
              <a:rPr lang="en-US" altLang="zh-CN" sz="4400" b="1" dirty="0">
                <a:latin typeface="+mn-ea"/>
                <a:cs typeface="PingFang SC Regular"/>
                <a:sym typeface="Calibri" charset="0"/>
              </a:rPr>
              <a:t>and</a:t>
            </a:r>
            <a:r>
              <a:rPr lang="zh-CN" altLang="en-US" sz="4400" b="1" dirty="0">
                <a:latin typeface="+mn-ea"/>
                <a:cs typeface="PingFang SC Regular"/>
                <a:sym typeface="Calibri" charset="0"/>
              </a:rPr>
              <a:t> </a:t>
            </a:r>
            <a:r>
              <a:rPr lang="en-US" altLang="zh-CN" sz="4400" b="1" dirty="0">
                <a:latin typeface="+mn-ea"/>
                <a:cs typeface="PingFang SC Regular"/>
                <a:sym typeface="Calibri" charset="0"/>
              </a:rPr>
              <a:t>outgoing</a:t>
            </a:r>
            <a:r>
              <a:rPr lang="zh-CN" altLang="en-US" sz="4400" b="1" dirty="0">
                <a:latin typeface="+mn-ea"/>
                <a:cs typeface="PingFang SC Regular"/>
                <a:sym typeface="Calibri" charset="0"/>
              </a:rPr>
              <a:t> 所带来</a:t>
            </a:r>
            <a:r>
              <a:rPr lang="zh-CN" altLang="en-US" sz="4400" b="1" dirty="0" smtClean="0">
                <a:latin typeface="+mn-ea"/>
                <a:cs typeface="PingFang SC Regular"/>
                <a:sym typeface="Calibri" charset="0"/>
              </a:rPr>
              <a:t>的坏影响 </a:t>
            </a:r>
            <a:r>
              <a:rPr lang="en-US" altLang="zh-CN" sz="4400" b="1" dirty="0" smtClean="0">
                <a:latin typeface="+mn-ea"/>
                <a:cs typeface="PingFang SC Regular"/>
                <a:sym typeface="Calibri" charset="0"/>
              </a:rPr>
              <a:t> (</a:t>
            </a:r>
            <a:r>
              <a:rPr lang="zh-CN" altLang="en-US" sz="4400" b="1" dirty="0" smtClean="0">
                <a:latin typeface="+mn-ea"/>
                <a:cs typeface="PingFang SC Regular"/>
                <a:sym typeface="Calibri" charset="0"/>
              </a:rPr>
              <a:t>可扩大，可夸张化）</a:t>
            </a:r>
            <a:endParaRPr lang="en-US" altLang="zh-CN" sz="4400" b="1" dirty="0" smtClean="0">
              <a:latin typeface="+mn-ea"/>
              <a:cs typeface="PingFang SC Regular"/>
              <a:sym typeface="Calibri" charset="0"/>
            </a:endParaRPr>
          </a:p>
        </p:txBody>
      </p:sp>
      <p:sp>
        <p:nvSpPr>
          <p:cNvPr id="12" name="圆角矩形 11"/>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3" name="组合 8"/>
          <p:cNvGrpSpPr/>
          <p:nvPr/>
        </p:nvGrpSpPr>
        <p:grpSpPr>
          <a:xfrm>
            <a:off x="21494821" y="540879"/>
            <a:ext cx="1977341" cy="1881319"/>
            <a:chOff x="5658972" y="2023155"/>
            <a:chExt cx="576064" cy="603087"/>
          </a:xfrm>
        </p:grpSpPr>
        <p:sp>
          <p:nvSpPr>
            <p:cNvPr id="14" name="十二角星 13"/>
            <p:cNvSpPr/>
            <p:nvPr/>
          </p:nvSpPr>
          <p:spPr>
            <a:xfrm>
              <a:off x="5658972" y="2023155"/>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0"/>
            <p:cNvSpPr txBox="1"/>
            <p:nvPr/>
          </p:nvSpPr>
          <p:spPr>
            <a:xfrm>
              <a:off x="5838721" y="2192046"/>
              <a:ext cx="235582" cy="266389"/>
            </a:xfrm>
            <a:prstGeom prst="rect">
              <a:avLst/>
            </a:prstGeom>
            <a:noFill/>
          </p:spPr>
          <p:txBody>
            <a:bodyPr wrap="none" rtlCol="0">
              <a:spAutoFit/>
            </a:bodyPr>
            <a:lstStyle/>
            <a:p>
              <a:r>
                <a:rPr lang="en-US" altLang="zh-CN" sz="4800" dirty="0">
                  <a:solidFill>
                    <a:schemeClr val="bg1"/>
                  </a:solidFill>
                </a:rPr>
                <a:t>1</a:t>
              </a:r>
              <a:r>
                <a:rPr lang="en-US" altLang="zh-CN" sz="4800" dirty="0" smtClean="0">
                  <a:solidFill>
                    <a:schemeClr val="bg1"/>
                  </a:solidFill>
                </a:rPr>
                <a:t>5</a:t>
              </a:r>
              <a:endParaRPr lang="zh-CN" altLang="en-US" sz="4800" dirty="0">
                <a:solidFill>
                  <a:schemeClr val="bg1"/>
                </a:solidFill>
              </a:endParaRPr>
            </a:p>
          </p:txBody>
        </p:sp>
      </p:grpSp>
    </p:spTree>
    <p:extLst>
      <p:ext uri="{BB962C8B-B14F-4D97-AF65-F5344CB8AC3E}">
        <p14:creationId xmlns:p14="http://schemas.microsoft.com/office/powerpoint/2010/main" val="50961512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6" y="940660"/>
            <a:ext cx="14699502" cy="1486560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Pro</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People who have an outgoing personality are more sociable</a:t>
            </a:r>
          </a:p>
          <a:p>
            <a:endParaRPr kumimoji="1" lang="en-US" altLang="zh-CN" sz="6000" dirty="0">
              <a:solidFill>
                <a:srgbClr val="508CC1"/>
              </a:solidFill>
            </a:endParaRPr>
          </a:p>
          <a:p>
            <a:pPr marL="857250" indent="-857250">
              <a:buFont typeface="Arial"/>
              <a:buChar char="•"/>
            </a:pPr>
            <a:r>
              <a:rPr kumimoji="1" lang="en-US" altLang="zh-CN" sz="6000" dirty="0" smtClean="0">
                <a:solidFill>
                  <a:srgbClr val="800000"/>
                </a:solidFill>
              </a:rPr>
              <a:t>Successful/ huge business needs a giant social network</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a:solidFill>
                  <a:srgbClr val="0000FF"/>
                </a:solidFill>
              </a:rPr>
              <a:t>Q</a:t>
            </a:r>
            <a:r>
              <a:rPr kumimoji="1" lang="en-US" altLang="zh-CN" sz="6000" dirty="0" smtClean="0">
                <a:solidFill>
                  <a:srgbClr val="0000FF"/>
                </a:solidFill>
              </a:rPr>
              <a:t>ueen bee</a:t>
            </a:r>
            <a:r>
              <a:rPr kumimoji="1" lang="en-US" altLang="zh-CN" sz="6000" dirty="0" smtClean="0">
                <a:solidFill>
                  <a:srgbClr val="800000"/>
                </a:solidFill>
              </a:rPr>
              <a:t>/easy to communicate/ negotiate, easier to </a:t>
            </a:r>
            <a:r>
              <a:rPr kumimoji="1" lang="en-US" altLang="zh-CN" sz="6000" dirty="0" smtClean="0">
                <a:solidFill>
                  <a:srgbClr val="0000FF"/>
                </a:solidFill>
              </a:rPr>
              <a:t>seal the deal</a:t>
            </a:r>
          </a:p>
          <a:p>
            <a:pPr marL="857250" indent="-857250">
              <a:buFont typeface="Arial"/>
              <a:buChar char="•"/>
            </a:pPr>
            <a:endParaRPr kumimoji="1" lang="en-US" altLang="zh-CN" sz="6000" dirty="0">
              <a:solidFill>
                <a:srgbClr val="0000FF"/>
              </a:solidFill>
            </a:endParaRPr>
          </a:p>
          <a:p>
            <a:pPr marL="857250" indent="-857250">
              <a:buFont typeface="Arial"/>
              <a:buChar char="•"/>
            </a:pPr>
            <a:r>
              <a:rPr kumimoji="1" lang="en-US" altLang="zh-CN" sz="6000" dirty="0" smtClean="0">
                <a:solidFill>
                  <a:srgbClr val="800000"/>
                </a:solidFill>
              </a:rPr>
              <a:t>Acquaintances; let’s take xxx as an example </a:t>
            </a: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th.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06092" y="8512974"/>
            <a:ext cx="9271558" cy="5203026"/>
          </a:xfrm>
          <a:prstGeom prst="rect">
            <a:avLst/>
          </a:prstGeom>
        </p:spPr>
      </p:pic>
    </p:spTree>
    <p:extLst>
      <p:ext uri="{BB962C8B-B14F-4D97-AF65-F5344CB8AC3E}">
        <p14:creationId xmlns:p14="http://schemas.microsoft.com/office/powerpoint/2010/main" val="34108165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394227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Pro</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A friendly person makes you feel trusted and comfortable</a:t>
            </a:r>
          </a:p>
          <a:p>
            <a:endParaRPr kumimoji="1" lang="en-US" altLang="zh-CN" sz="6000" dirty="0">
              <a:solidFill>
                <a:srgbClr val="508CC1"/>
              </a:solidFill>
            </a:endParaRPr>
          </a:p>
          <a:p>
            <a:pPr marL="857250" indent="-857250">
              <a:buFont typeface="Arial"/>
              <a:buChar char="•"/>
            </a:pPr>
            <a:r>
              <a:rPr kumimoji="1" lang="en-US" altLang="zh-CN" sz="6000" dirty="0" smtClean="0">
                <a:solidFill>
                  <a:srgbClr val="800000"/>
                </a:solidFill>
              </a:rPr>
              <a:t>Businessmen are prone to do business with trusted partners</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Bring good </a:t>
            </a:r>
            <a:r>
              <a:rPr kumimoji="1" lang="en-US" altLang="zh-CN" sz="6000" dirty="0" smtClean="0">
                <a:solidFill>
                  <a:srgbClr val="0000FF"/>
                </a:solidFill>
              </a:rPr>
              <a:t>vibes</a:t>
            </a:r>
            <a:r>
              <a:rPr kumimoji="1" lang="en-US" altLang="zh-CN" sz="6000" dirty="0" smtClean="0">
                <a:solidFill>
                  <a:srgbClr val="800000"/>
                </a:solidFill>
              </a:rPr>
              <a:t> to the meeting/ feeling relaxed and chilled </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Avoid failure of potential deal/ the last thing they want to see is </a:t>
            </a:r>
            <a:r>
              <a:rPr kumimoji="1" lang="is-IS" altLang="zh-CN" sz="6000" dirty="0" smtClean="0">
                <a:solidFill>
                  <a:srgbClr val="800000"/>
                </a:solidFill>
              </a:rPr>
              <a:t>…</a:t>
            </a:r>
          </a:p>
          <a:p>
            <a:pPr marL="857250" indent="-857250">
              <a:buFont typeface="Arial"/>
              <a:buChar char="•"/>
            </a:pPr>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5282096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Con</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Leadership skill is </a:t>
            </a:r>
            <a:r>
              <a:rPr kumimoji="1" lang="en-US" altLang="zh-CN" sz="6000" dirty="0" smtClean="0">
                <a:solidFill>
                  <a:srgbClr val="0000FF"/>
                </a:solidFill>
              </a:rPr>
              <a:t>dynamic</a:t>
            </a:r>
            <a:r>
              <a:rPr kumimoji="1" lang="en-US" altLang="zh-CN" sz="6000" dirty="0" smtClean="0">
                <a:solidFill>
                  <a:srgbClr val="508CC1"/>
                </a:solidFill>
              </a:rPr>
              <a:t>, which means being </a:t>
            </a:r>
            <a:r>
              <a:rPr kumimoji="1" lang="en-US" altLang="zh-CN" sz="6000" i="1" dirty="0" smtClean="0">
                <a:solidFill>
                  <a:srgbClr val="000000"/>
                </a:solidFill>
              </a:rPr>
              <a:t>trustworthy</a:t>
            </a:r>
            <a:r>
              <a:rPr kumimoji="1" lang="en-US" altLang="zh-CN" sz="6000" dirty="0" smtClean="0">
                <a:solidFill>
                  <a:srgbClr val="508CC1"/>
                </a:solidFill>
              </a:rPr>
              <a:t> is more vital</a:t>
            </a:r>
          </a:p>
          <a:p>
            <a:endParaRPr kumimoji="1" lang="en-US" altLang="zh-CN" sz="6000" dirty="0">
              <a:solidFill>
                <a:srgbClr val="508CC1"/>
              </a:solidFill>
            </a:endParaRPr>
          </a:p>
          <a:p>
            <a:pPr marL="857250" indent="-857250">
              <a:buFont typeface="Arial"/>
              <a:buChar char="•"/>
            </a:pPr>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Brainstorm-Wallpaper-Fre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8439" y="5084682"/>
            <a:ext cx="11106648" cy="7402581"/>
          </a:xfrm>
          <a:prstGeom prst="rect">
            <a:avLst/>
          </a:prstGeom>
        </p:spPr>
      </p:pic>
    </p:spTree>
    <p:extLst>
      <p:ext uri="{BB962C8B-B14F-4D97-AF65-F5344CB8AC3E}">
        <p14:creationId xmlns:p14="http://schemas.microsoft.com/office/powerpoint/2010/main" val="21571919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486560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Con</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Being overly-friendly can do harms</a:t>
            </a:r>
          </a:p>
          <a:p>
            <a:endParaRPr kumimoji="1" lang="en-US" altLang="zh-CN" sz="6000" dirty="0">
              <a:solidFill>
                <a:srgbClr val="508CC1"/>
              </a:solidFill>
            </a:endParaRPr>
          </a:p>
          <a:p>
            <a:pPr marL="857250" indent="-857250">
              <a:buFont typeface="Arial"/>
              <a:buChar char="•"/>
            </a:pPr>
            <a:r>
              <a:rPr kumimoji="1" lang="en-US" altLang="zh-CN" sz="6000" dirty="0" smtClean="0">
                <a:solidFill>
                  <a:srgbClr val="508CC1"/>
                </a:solidFill>
              </a:rPr>
              <a:t>the act can be suspicious/ fishy/ skeptical</a:t>
            </a:r>
          </a:p>
          <a:p>
            <a:pPr marL="857250" indent="-857250">
              <a:buFont typeface="Arial"/>
              <a:buChar char="•"/>
            </a:pPr>
            <a:endParaRPr kumimoji="1" lang="en-US" altLang="zh-CN" sz="6000" dirty="0">
              <a:solidFill>
                <a:srgbClr val="508CC1"/>
              </a:solidFill>
            </a:endParaRPr>
          </a:p>
          <a:p>
            <a:pPr marL="857250" indent="-857250">
              <a:buFont typeface="Arial"/>
              <a:buChar char="•"/>
            </a:pPr>
            <a:r>
              <a:rPr kumimoji="1" lang="en-US" altLang="zh-CN" sz="6000" dirty="0" smtClean="0">
                <a:solidFill>
                  <a:srgbClr val="508CC1"/>
                </a:solidFill>
              </a:rPr>
              <a:t>Business partners may question your true aim behind the act</a:t>
            </a:r>
          </a:p>
          <a:p>
            <a:pPr marL="857250" indent="-857250">
              <a:buFont typeface="Arial"/>
              <a:buChar char="•"/>
            </a:pPr>
            <a:endParaRPr kumimoji="1" lang="en-US" altLang="zh-CN" sz="6000" dirty="0">
              <a:solidFill>
                <a:srgbClr val="508CC1"/>
              </a:solidFill>
            </a:endParaRPr>
          </a:p>
          <a:p>
            <a:pPr marL="857250" indent="-857250">
              <a:buFont typeface="Arial"/>
              <a:buChar char="•"/>
            </a:pPr>
            <a:r>
              <a:rPr kumimoji="1" lang="en-US" altLang="zh-CN" sz="6000" dirty="0" smtClean="0">
                <a:solidFill>
                  <a:srgbClr val="0000FF"/>
                </a:solidFill>
              </a:rPr>
              <a:t>FAKE VS. </a:t>
            </a:r>
            <a:r>
              <a:rPr kumimoji="1" lang="en-US" altLang="zh-CN" sz="6000" dirty="0" smtClean="0">
                <a:solidFill>
                  <a:srgbClr val="800000"/>
                </a:solidFill>
              </a:rPr>
              <a:t>Authentic/ genuine/ real  </a:t>
            </a:r>
          </a:p>
          <a:p>
            <a:endParaRPr kumimoji="1" lang="en-US" altLang="zh-CN" sz="6000" dirty="0">
              <a:solidFill>
                <a:srgbClr val="508CC1"/>
              </a:solidFill>
            </a:endParaRPr>
          </a:p>
          <a:p>
            <a:pPr marL="857250" indent="-857250">
              <a:buFont typeface="Arial"/>
              <a:buChar char="•"/>
            </a:pPr>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975062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p:cNvSpPr txBox="1"/>
          <p:nvPr/>
        </p:nvSpPr>
        <p:spPr>
          <a:xfrm>
            <a:off x="6772155" y="944310"/>
            <a:ext cx="1744923" cy="1479895"/>
          </a:xfrm>
          <a:prstGeom prst="rect">
            <a:avLst/>
          </a:prstGeom>
          <a:noFill/>
        </p:spPr>
        <p:txBody>
          <a:bodyPr wrap="none" rtlCol="0">
            <a:spAutoFit/>
          </a:bodyPr>
          <a:lstStyle/>
          <a:p>
            <a:r>
              <a:rPr lang="en-US" altLang="zh-CN" dirty="0">
                <a:solidFill>
                  <a:schemeClr val="bg1"/>
                </a:solidFill>
              </a:rPr>
              <a:t>45</a:t>
            </a:r>
            <a:endParaRPr lang="zh-CN" altLang="en-US" dirty="0">
              <a:solidFill>
                <a:schemeClr val="bg1"/>
              </a:solidFill>
            </a:endParaRPr>
          </a:p>
        </p:txBody>
      </p:sp>
      <p:sp>
        <p:nvSpPr>
          <p:cNvPr id="9" name="文本框 8"/>
          <p:cNvSpPr txBox="1"/>
          <p:nvPr/>
        </p:nvSpPr>
        <p:spPr>
          <a:xfrm>
            <a:off x="470383" y="729012"/>
            <a:ext cx="23401603" cy="1138773"/>
          </a:xfrm>
          <a:prstGeom prst="rect">
            <a:avLst/>
          </a:prstGeom>
          <a:noFill/>
        </p:spPr>
        <p:txBody>
          <a:bodyPr wrap="square" rtlCol="0">
            <a:spAutoFit/>
          </a:bodyPr>
          <a:lstStyle/>
          <a:p>
            <a:pPr>
              <a:lnSpc>
                <a:spcPct val="150000"/>
              </a:lnSpc>
            </a:pPr>
            <a:r>
              <a:rPr lang="x-none"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The Elderly  </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x-none"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老龄</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问题</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2" name="图片 1" descr="无标题.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8687" y="3436213"/>
            <a:ext cx="7978963" cy="8594008"/>
          </a:xfrm>
          <a:prstGeom prst="rect">
            <a:avLst/>
          </a:prstGeom>
        </p:spPr>
      </p:pic>
    </p:spTree>
    <p:extLst>
      <p:ext uri="{BB962C8B-B14F-4D97-AF65-F5344CB8AC3E}">
        <p14:creationId xmlns:p14="http://schemas.microsoft.com/office/powerpoint/2010/main" val="38700824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Arial" panose="020B0604020202020204" pitchFamily="34" charset="0"/>
                <a:cs typeface="Arial" panose="020B0604020202020204" pitchFamily="34" charset="0"/>
              </a:rPr>
              <a:t>Some people believe that old people should not take risk and participate adventurous events as the young people. Do you agree</a:t>
            </a:r>
            <a:r>
              <a:rPr lang="zh-CN" altLang="en-US" sz="4400" b="1" dirty="0">
                <a:solidFill>
                  <a:srgbClr val="27506E"/>
                </a:solidFill>
                <a:latin typeface="Arial" panose="020B0604020202020204" pitchFamily="34" charset="0"/>
                <a:cs typeface="Arial" panose="020B0604020202020204" pitchFamily="34" charset="0"/>
              </a:rPr>
              <a:t>？ </a:t>
            </a:r>
            <a:r>
              <a:rPr lang="en-US" altLang="zh-CN" sz="4400" b="1" dirty="0">
                <a:solidFill>
                  <a:srgbClr val="27506E"/>
                </a:solidFill>
                <a:latin typeface="Arial" panose="020B0604020202020204" pitchFamily="34" charset="0"/>
                <a:cs typeface="Arial" panose="020B0604020202020204" pitchFamily="34" charset="0"/>
              </a:rPr>
              <a:t>Why?</a:t>
            </a:r>
            <a:endParaRPr lang="zh-CN" altLang="en-US" sz="4400" b="1" dirty="0">
              <a:solidFill>
                <a:srgbClr val="27506E"/>
              </a:solidFill>
              <a:latin typeface="Arial" panose="020B0604020202020204" pitchFamily="34" charset="0"/>
              <a:cs typeface="Arial" panose="020B0604020202020204" pitchFamily="34" charset="0"/>
            </a:endParaRP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a:solidFill>
                  <a:srgbClr val="C00000"/>
                </a:solidFill>
                <a:latin typeface="Calibri" panose="020F0502020204030204" pitchFamily="34" charset="0"/>
                <a:ea typeface="方正兰亭黑_GBK"/>
                <a:cs typeface="Calibri" panose="020F0502020204030204" pitchFamily="34" charset="0"/>
              </a:rPr>
              <a:t>2017.09.23 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The</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Elderly</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363589064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1" name="Textfeld 30"/>
          <p:cNvSpPr txBox="1"/>
          <p:nvPr/>
        </p:nvSpPr>
        <p:spPr>
          <a:xfrm>
            <a:off x="0" y="1091204"/>
            <a:ext cx="14494128" cy="861774"/>
          </a:xfrm>
          <a:prstGeom prst="rect">
            <a:avLst/>
          </a:prstGeom>
          <a:noFill/>
        </p:spPr>
        <p:txBody>
          <a:bodyPr wrap="square" rtlCol="0">
            <a:spAutoFit/>
          </a:bodyPr>
          <a:lstStyle/>
          <a:p>
            <a:r>
              <a:rPr lang="zh-CN"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T</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ASK</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万能答题思路</a:t>
            </a:r>
            <a:endParaRPr lang="de-DE" sz="50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87" name="Shape 616"/>
          <p:cNvSpPr/>
          <p:nvPr/>
        </p:nvSpPr>
        <p:spPr>
          <a:xfrm>
            <a:off x="11299599" y="3965217"/>
            <a:ext cx="4340669" cy="8404463"/>
          </a:xfrm>
          <a:prstGeom prst="rect">
            <a:avLst/>
          </a:prstGeom>
          <a:noFill/>
          <a:ln>
            <a:noFill/>
          </a:ln>
        </p:spPr>
        <p:txBody>
          <a:bodyPr lIns="182824" tIns="91400" rIns="182824" bIns="91400" anchor="t" anchorCtr="0">
            <a:noAutofit/>
          </a:bodyPr>
          <a:lstStyle/>
          <a:p>
            <a:pPr marL="571500" indent="-571500">
              <a:lnSpc>
                <a:spcPct val="130000"/>
              </a:lnSpc>
              <a:buSzPct val="25000"/>
              <a:buFont typeface="Wingdings" charset="2"/>
              <a:buChar char="l"/>
            </a:pPr>
            <a:endParaRPr lang="zh-CN" altLang="en-US" sz="4000" dirty="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000" dirty="0" smtClean="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41" name="Rechteck 4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4" name="Rechteck 43"/>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 name="矩形 1"/>
          <p:cNvSpPr/>
          <p:nvPr/>
        </p:nvSpPr>
        <p:spPr>
          <a:xfrm>
            <a:off x="1131863" y="4011949"/>
            <a:ext cx="8487490" cy="7489230"/>
          </a:xfrm>
          <a:prstGeom prst="rect">
            <a:avLst/>
          </a:prstGeom>
        </p:spPr>
        <p:txBody>
          <a:bodyPr wrap="square">
            <a:spAutoFit/>
          </a:bodyPr>
          <a:lstStyle/>
          <a:p>
            <a:pPr marL="285750" indent="-285750">
              <a:lnSpc>
                <a:spcPct val="200000"/>
              </a:lnSpc>
              <a:buFont typeface="Arial"/>
              <a:buChar char="•"/>
              <a:defRPr/>
            </a:pPr>
            <a:r>
              <a:rPr lang="zh-CN" altLang="en-US" sz="4000" b="1" dirty="0" smtClean="0">
                <a:latin typeface="+mn-ea"/>
                <a:cs typeface="PingFang SC Regular"/>
                <a:sym typeface="Calibri" charset="0"/>
              </a:rPr>
              <a:t>  </a:t>
            </a:r>
            <a:r>
              <a:rPr lang="en-US" altLang="zh-CN" sz="4000" b="1" dirty="0" smtClean="0">
                <a:latin typeface="+mn-ea"/>
                <a:cs typeface="PingFang SC Regular"/>
                <a:sym typeface="Calibri" charset="0"/>
              </a:rPr>
              <a:t>Topic </a:t>
            </a:r>
          </a:p>
          <a:p>
            <a:pPr marL="285750" indent="-285750">
              <a:lnSpc>
                <a:spcPct val="200000"/>
              </a:lnSpc>
              <a:buFont typeface="Arial"/>
              <a:buChar char="•"/>
              <a:defRPr/>
            </a:pPr>
            <a:r>
              <a:rPr lang="zh-CN" altLang="en-US" sz="4000" b="1" dirty="0" smtClean="0">
                <a:latin typeface="+mn-ea"/>
                <a:cs typeface="PingFang SC Regular"/>
                <a:sym typeface="Calibri" charset="0"/>
              </a:rPr>
              <a:t>  </a:t>
            </a:r>
            <a:r>
              <a:rPr lang="en-US" altLang="zh-CN" sz="4000" b="1" dirty="0" smtClean="0">
                <a:latin typeface="+mn-ea"/>
                <a:cs typeface="PingFang SC Regular"/>
                <a:sym typeface="Calibri" charset="0"/>
              </a:rPr>
              <a:t>Perspective 1</a:t>
            </a:r>
            <a:r>
              <a:rPr lang="zh-CN" altLang="en-US" sz="4000" b="1" dirty="0" smtClean="0">
                <a:latin typeface="+mn-ea"/>
                <a:cs typeface="PingFang SC Regular"/>
                <a:sym typeface="Calibri" charset="0"/>
              </a:rPr>
              <a:t> （对自己）</a:t>
            </a:r>
            <a:endParaRPr lang="en-US" altLang="zh-CN" sz="4000" b="1" dirty="0" smtClean="0">
              <a:latin typeface="+mn-ea"/>
              <a:cs typeface="PingFang SC Regular"/>
              <a:sym typeface="Calibri" charset="0"/>
            </a:endParaRPr>
          </a:p>
          <a:p>
            <a:pPr marL="571500" indent="-571500">
              <a:lnSpc>
                <a:spcPct val="200000"/>
              </a:lnSpc>
              <a:buFont typeface="Arial"/>
              <a:buChar char="•"/>
              <a:defRPr/>
            </a:pPr>
            <a:r>
              <a:rPr lang="en-US" altLang="zh-CN" sz="4000" b="1" dirty="0" smtClean="0">
                <a:latin typeface="+mn-ea"/>
                <a:cs typeface="PingFang SC Regular"/>
                <a:sym typeface="Calibri" charset="0"/>
              </a:rPr>
              <a:t>Perspective 2</a:t>
            </a:r>
            <a:r>
              <a:rPr lang="zh-CN" altLang="en-US" sz="4000" b="1" dirty="0" smtClean="0">
                <a:latin typeface="+mn-ea"/>
                <a:cs typeface="PingFang SC Regular"/>
                <a:sym typeface="Calibri" charset="0"/>
              </a:rPr>
              <a:t> （对他人）</a:t>
            </a:r>
            <a:endParaRPr lang="en-US" altLang="zh-CN" sz="4000" b="1" dirty="0">
              <a:latin typeface="+mn-ea"/>
              <a:cs typeface="PingFang SC Regular"/>
              <a:sym typeface="Sansation" charset="0"/>
            </a:endParaRPr>
          </a:p>
          <a:p>
            <a:pPr marL="571500" indent="-571500">
              <a:lnSpc>
                <a:spcPct val="200000"/>
              </a:lnSpc>
              <a:buFont typeface="Arial"/>
              <a:buChar char="•"/>
              <a:defRPr/>
            </a:pPr>
            <a:r>
              <a:rPr lang="en-US" altLang="zh-CN" sz="4000" b="1" dirty="0" smtClean="0">
                <a:latin typeface="+mn-ea"/>
                <a:cs typeface="PingFang SC Regular"/>
                <a:sym typeface="Sansation" charset="0"/>
              </a:rPr>
              <a:t>Perspective</a:t>
            </a:r>
            <a:r>
              <a:rPr lang="zh-CN" altLang="en-US" sz="4000" b="1" dirty="0" smtClean="0">
                <a:latin typeface="+mn-ea"/>
                <a:cs typeface="PingFang SC Regular"/>
                <a:sym typeface="Sansation" charset="0"/>
              </a:rPr>
              <a:t> </a:t>
            </a:r>
            <a:r>
              <a:rPr lang="en-US" altLang="zh-CN" sz="4000" b="1" dirty="0" smtClean="0">
                <a:latin typeface="+mn-ea"/>
                <a:cs typeface="PingFang SC Regular"/>
                <a:sym typeface="Sansation" charset="0"/>
              </a:rPr>
              <a:t>3</a:t>
            </a:r>
            <a:r>
              <a:rPr lang="zh-CN" altLang="en-US" sz="4000" b="1" dirty="0" smtClean="0">
                <a:latin typeface="+mn-ea"/>
                <a:cs typeface="PingFang SC Regular"/>
                <a:sym typeface="Sansation" charset="0"/>
              </a:rPr>
              <a:t> （对双方</a:t>
            </a:r>
            <a:r>
              <a:rPr lang="zh-CN" altLang="en-US" sz="4000" b="1" dirty="0" smtClean="0">
                <a:solidFill>
                  <a:srgbClr val="800000"/>
                </a:solidFill>
                <a:latin typeface="+mn-ea"/>
                <a:cs typeface="PingFang SC Regular"/>
                <a:sym typeface="Sansation" charset="0"/>
              </a:rPr>
              <a:t>）</a:t>
            </a:r>
          </a:p>
          <a:p>
            <a:pPr marL="571500" indent="-571500">
              <a:lnSpc>
                <a:spcPct val="200000"/>
              </a:lnSpc>
              <a:buFont typeface="Arial"/>
              <a:buChar char="•"/>
              <a:defRPr/>
            </a:pPr>
            <a:r>
              <a:rPr lang="en-US" altLang="zh-CN" sz="4000" b="1" dirty="0" smtClean="0">
                <a:latin typeface="+mn-ea"/>
                <a:cs typeface="PingFang SC Regular"/>
                <a:sym typeface="Sansation" charset="0"/>
              </a:rPr>
              <a:t>Conclusion</a:t>
            </a:r>
          </a:p>
          <a:p>
            <a:pPr marL="571500" indent="-571500">
              <a:lnSpc>
                <a:spcPct val="200000"/>
              </a:lnSpc>
              <a:buFont typeface="Arial"/>
              <a:buChar char="•"/>
              <a:defRPr/>
            </a:pPr>
            <a:endParaRPr lang="en-US" altLang="zh-CN" sz="4400" b="1" dirty="0" smtClean="0">
              <a:latin typeface="+mn-ea"/>
              <a:cs typeface="PingFang SC Regular"/>
              <a:sym typeface="Calibri" charset="0"/>
            </a:endParaRPr>
          </a:p>
        </p:txBody>
      </p:sp>
      <p:sp>
        <p:nvSpPr>
          <p:cNvPr id="12" name="圆角矩形 11"/>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3" name="组合 8"/>
          <p:cNvGrpSpPr/>
          <p:nvPr/>
        </p:nvGrpSpPr>
        <p:grpSpPr>
          <a:xfrm>
            <a:off x="21494821" y="540879"/>
            <a:ext cx="1977341" cy="1881319"/>
            <a:chOff x="5658972" y="2023155"/>
            <a:chExt cx="576064" cy="603087"/>
          </a:xfrm>
        </p:grpSpPr>
        <p:sp>
          <p:nvSpPr>
            <p:cNvPr id="14" name="十二角星 13"/>
            <p:cNvSpPr/>
            <p:nvPr/>
          </p:nvSpPr>
          <p:spPr>
            <a:xfrm>
              <a:off x="5658972" y="2023155"/>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0"/>
            <p:cNvSpPr txBox="1"/>
            <p:nvPr/>
          </p:nvSpPr>
          <p:spPr>
            <a:xfrm>
              <a:off x="5838721" y="2192046"/>
              <a:ext cx="235582" cy="266389"/>
            </a:xfrm>
            <a:prstGeom prst="rect">
              <a:avLst/>
            </a:prstGeom>
            <a:noFill/>
          </p:spPr>
          <p:txBody>
            <a:bodyPr wrap="none" rtlCol="0">
              <a:spAutoFit/>
            </a:bodyPr>
            <a:lstStyle/>
            <a:p>
              <a:r>
                <a:rPr lang="en-US" altLang="zh-CN" sz="4800" dirty="0">
                  <a:solidFill>
                    <a:schemeClr val="bg1"/>
                  </a:solidFill>
                </a:rPr>
                <a:t>1</a:t>
              </a:r>
              <a:r>
                <a:rPr lang="en-US" altLang="zh-CN" sz="4800" dirty="0" smtClean="0">
                  <a:solidFill>
                    <a:schemeClr val="bg1"/>
                  </a:solidFill>
                </a:rPr>
                <a:t>5</a:t>
              </a:r>
              <a:endParaRPr lang="zh-CN" altLang="en-US" sz="4800" dirty="0">
                <a:solidFill>
                  <a:schemeClr val="bg1"/>
                </a:solidFill>
              </a:endParaRPr>
            </a:p>
          </p:txBody>
        </p:sp>
      </p:grpSp>
    </p:spTree>
    <p:extLst>
      <p:ext uri="{BB962C8B-B14F-4D97-AF65-F5344CB8AC3E}">
        <p14:creationId xmlns:p14="http://schemas.microsoft.com/office/powerpoint/2010/main" val="27179146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1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235192" y="940660"/>
            <a:ext cx="23942546"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Agree</a:t>
            </a:r>
          </a:p>
          <a:p>
            <a:endParaRPr kumimoji="1" lang="en-US" altLang="zh-CN" sz="6000" dirty="0" smtClean="0">
              <a:solidFill>
                <a:srgbClr val="800000"/>
              </a:solidFill>
            </a:endParaRPr>
          </a:p>
          <a:p>
            <a:r>
              <a:rPr kumimoji="1" lang="en-US" altLang="zh-CN" sz="6000" dirty="0" smtClean="0">
                <a:solidFill>
                  <a:srgbClr val="508CC1"/>
                </a:solidFill>
              </a:rPr>
              <a:t>High risk events can be dangerous, elderly</a:t>
            </a:r>
            <a:r>
              <a:rPr kumimoji="1" lang="zh-CN" altLang="en-US" sz="6000" dirty="0" smtClean="0">
                <a:solidFill>
                  <a:srgbClr val="508CC1"/>
                </a:solidFill>
              </a:rPr>
              <a:t> </a:t>
            </a:r>
            <a:r>
              <a:rPr kumimoji="1" lang="en-US" altLang="zh-CN" sz="6000" dirty="0" smtClean="0">
                <a:solidFill>
                  <a:srgbClr val="508CC1"/>
                </a:solidFill>
              </a:rPr>
              <a:t>will hurt themselves. (</a:t>
            </a:r>
            <a:r>
              <a:rPr kumimoji="1" lang="zh-CN" altLang="en-US" sz="6000" dirty="0" smtClean="0">
                <a:solidFill>
                  <a:srgbClr val="508CC1"/>
                </a:solidFill>
              </a:rPr>
              <a:t>对自己）</a:t>
            </a:r>
            <a:endParaRPr kumimoji="1" lang="en-US" altLang="zh-CN" sz="6000" dirty="0" smtClean="0">
              <a:solidFill>
                <a:srgbClr val="508CC1"/>
              </a:solidFill>
            </a:endParaRPr>
          </a:p>
          <a:p>
            <a:endParaRPr kumimoji="1" lang="is-IS" altLang="zh-CN" sz="6000" dirty="0" smtClean="0">
              <a:solidFill>
                <a:srgbClr val="800000"/>
              </a:solidFill>
            </a:endParaRPr>
          </a:p>
          <a:p>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8-of-the-most-dangerous-adventure-spor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0577" y="7241700"/>
            <a:ext cx="11127139" cy="6474300"/>
          </a:xfrm>
          <a:prstGeom prst="rect">
            <a:avLst/>
          </a:prstGeom>
        </p:spPr>
      </p:pic>
      <p:sp>
        <p:nvSpPr>
          <p:cNvPr id="4" name="文本框 3"/>
          <p:cNvSpPr txBox="1"/>
          <p:nvPr/>
        </p:nvSpPr>
        <p:spPr>
          <a:xfrm>
            <a:off x="305749" y="4185936"/>
            <a:ext cx="13217791" cy="8217634"/>
          </a:xfrm>
          <a:prstGeom prst="rect">
            <a:avLst/>
          </a:prstGeom>
          <a:noFill/>
        </p:spPr>
        <p:txBody>
          <a:bodyPr wrap="square" rtlCol="0">
            <a:spAutoFit/>
          </a:bodyPr>
          <a:lstStyle/>
          <a:p>
            <a:pPr marL="285750" indent="-285750">
              <a:buFont typeface="Arial"/>
              <a:buChar char="•"/>
            </a:pPr>
            <a:r>
              <a:rPr kumimoji="1" lang="en-US" altLang="zh-CN" sz="4800" dirty="0" smtClean="0">
                <a:solidFill>
                  <a:srgbClr val="800000"/>
                </a:solidFill>
              </a:rPr>
              <a:t>Extreme</a:t>
            </a:r>
            <a:r>
              <a:rPr kumimoji="1" lang="zh-CN" altLang="en-US" sz="4800" dirty="0" smtClean="0">
                <a:solidFill>
                  <a:srgbClr val="800000"/>
                </a:solidFill>
              </a:rPr>
              <a:t> </a:t>
            </a:r>
            <a:r>
              <a:rPr kumimoji="1" lang="en-US" altLang="zh-CN" sz="4800" dirty="0" smtClean="0">
                <a:solidFill>
                  <a:srgbClr val="800000"/>
                </a:solidFill>
              </a:rPr>
              <a:t>sports such as </a:t>
            </a:r>
            <a:r>
              <a:rPr kumimoji="1" lang="en-US" altLang="zh-CN" sz="4800" dirty="0" err="1">
                <a:solidFill>
                  <a:srgbClr val="0000FF"/>
                </a:solidFill>
              </a:rPr>
              <a:t>p</a:t>
            </a:r>
            <a:r>
              <a:rPr kumimoji="1" lang="en-US" altLang="zh-CN" sz="4800" dirty="0" err="1" smtClean="0">
                <a:solidFill>
                  <a:srgbClr val="0000FF"/>
                </a:solidFill>
              </a:rPr>
              <a:t>arkour</a:t>
            </a:r>
            <a:r>
              <a:rPr kumimoji="1" lang="en-US" altLang="zh-CN" sz="4800" dirty="0" smtClean="0">
                <a:solidFill>
                  <a:srgbClr val="0000FF"/>
                </a:solidFill>
              </a:rPr>
              <a:t>/snowboarding/ sky-diving/ </a:t>
            </a:r>
            <a:r>
              <a:rPr kumimoji="1" lang="en-US" altLang="zh-CN" sz="4800" dirty="0" err="1" smtClean="0">
                <a:solidFill>
                  <a:srgbClr val="0000FF"/>
                </a:solidFill>
              </a:rPr>
              <a:t>highlining</a:t>
            </a:r>
            <a:r>
              <a:rPr kumimoji="1" lang="en-US" altLang="zh-CN" sz="4800" dirty="0" smtClean="0">
                <a:solidFill>
                  <a:srgbClr val="0000FF"/>
                </a:solidFill>
              </a:rPr>
              <a:t> </a:t>
            </a:r>
            <a:r>
              <a:rPr kumimoji="1" lang="is-IS" altLang="zh-CN" sz="4800" dirty="0" smtClean="0">
                <a:solidFill>
                  <a:srgbClr val="0000FF"/>
                </a:solidFill>
              </a:rPr>
              <a:t>…</a:t>
            </a:r>
          </a:p>
          <a:p>
            <a:endParaRPr kumimoji="1" lang="is-IS" altLang="zh-CN" sz="4800" dirty="0">
              <a:solidFill>
                <a:srgbClr val="800000"/>
              </a:solidFill>
            </a:endParaRPr>
          </a:p>
          <a:p>
            <a:pPr marL="285750" indent="-285750">
              <a:buFont typeface="Arial"/>
              <a:buChar char="•"/>
            </a:pPr>
            <a:r>
              <a:rPr kumimoji="1" lang="en-US" altLang="zh-CN" sz="4800" dirty="0" smtClean="0">
                <a:solidFill>
                  <a:srgbClr val="800000"/>
                </a:solidFill>
              </a:rPr>
              <a:t>H</a:t>
            </a:r>
            <a:r>
              <a:rPr kumimoji="1" lang="is-IS" altLang="zh-CN" sz="4800" dirty="0" smtClean="0">
                <a:solidFill>
                  <a:srgbClr val="800000"/>
                </a:solidFill>
              </a:rPr>
              <a:t>igher risk of hurting yourself/ can be fatal;</a:t>
            </a:r>
          </a:p>
          <a:p>
            <a:r>
              <a:rPr kumimoji="1" lang="is-IS" altLang="zh-CN" sz="4800" dirty="0">
                <a:solidFill>
                  <a:srgbClr val="800000"/>
                </a:solidFill>
              </a:rPr>
              <a:t> </a:t>
            </a:r>
            <a:r>
              <a:rPr kumimoji="1" lang="is-IS" altLang="zh-CN" sz="4800" dirty="0" smtClean="0">
                <a:solidFill>
                  <a:srgbClr val="800000"/>
                </a:solidFill>
              </a:rPr>
              <a:t> more vulnerable to </a:t>
            </a:r>
            <a:r>
              <a:rPr kumimoji="1" lang="is-IS" altLang="zh-CN" sz="4800" dirty="0" smtClean="0">
                <a:solidFill>
                  <a:srgbClr val="0000FF"/>
                </a:solidFill>
              </a:rPr>
              <a:t>fracture/injury/ bruise</a:t>
            </a:r>
          </a:p>
          <a:p>
            <a:pPr marL="285750" indent="-285750">
              <a:buFont typeface="Arial"/>
              <a:buChar char="•"/>
            </a:pPr>
            <a:endParaRPr kumimoji="1" lang="is-IS" altLang="zh-CN" sz="4800" dirty="0">
              <a:solidFill>
                <a:srgbClr val="800000"/>
              </a:solidFill>
            </a:endParaRPr>
          </a:p>
          <a:p>
            <a:pPr marL="285750" indent="-285750">
              <a:buFont typeface="Arial"/>
              <a:buChar char="•"/>
            </a:pPr>
            <a:r>
              <a:rPr kumimoji="1" lang="en-US" altLang="zh-CN" sz="4800" dirty="0" smtClean="0">
                <a:solidFill>
                  <a:srgbClr val="800000"/>
                </a:solidFill>
              </a:rPr>
              <a:t>O</a:t>
            </a:r>
            <a:r>
              <a:rPr kumimoji="1" lang="is-IS" altLang="zh-CN" sz="4800" dirty="0" smtClean="0">
                <a:solidFill>
                  <a:srgbClr val="800000"/>
                </a:solidFill>
              </a:rPr>
              <a:t>ften have age limit/ require supervision, sufficient training and a body in good shape</a:t>
            </a:r>
          </a:p>
          <a:p>
            <a:pPr marL="285750" indent="-285750">
              <a:buFont typeface="Arial"/>
              <a:buChar char="•"/>
            </a:pPr>
            <a:endParaRPr kumimoji="1" lang="is-IS" altLang="zh-CN" sz="4800" dirty="0">
              <a:solidFill>
                <a:srgbClr val="800000"/>
              </a:solidFill>
            </a:endParaRPr>
          </a:p>
          <a:p>
            <a:pPr marL="285750" indent="-285750">
              <a:buFont typeface="Arial"/>
              <a:buChar char="•"/>
            </a:pPr>
            <a:r>
              <a:rPr kumimoji="1" lang="en-US" altLang="zh-CN" sz="4800" dirty="0" smtClean="0">
                <a:solidFill>
                  <a:srgbClr val="800000"/>
                </a:solidFill>
              </a:rPr>
              <a:t>C</a:t>
            </a:r>
            <a:r>
              <a:rPr kumimoji="1" lang="is-IS" altLang="zh-CN" sz="4800" dirty="0" smtClean="0">
                <a:solidFill>
                  <a:srgbClr val="800000"/>
                </a:solidFill>
              </a:rPr>
              <a:t>onsidering the fact that elderly seldom have time to exercise...</a:t>
            </a:r>
            <a:endParaRPr kumimoji="1" lang="zh-CN" altLang="en-US" sz="4800" dirty="0">
              <a:solidFill>
                <a:srgbClr val="800000"/>
              </a:solidFill>
            </a:endParaRPr>
          </a:p>
        </p:txBody>
      </p:sp>
    </p:spTree>
    <p:extLst>
      <p:ext uri="{BB962C8B-B14F-4D97-AF65-F5344CB8AC3E}">
        <p14:creationId xmlns:p14="http://schemas.microsoft.com/office/powerpoint/2010/main" val="17503908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235192" y="940660"/>
            <a:ext cx="23942546"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Agree</a:t>
            </a:r>
          </a:p>
          <a:p>
            <a:endParaRPr kumimoji="1" lang="en-US" altLang="zh-CN" sz="6000" dirty="0" smtClean="0">
              <a:solidFill>
                <a:srgbClr val="800000"/>
              </a:solidFill>
            </a:endParaRPr>
          </a:p>
          <a:p>
            <a:r>
              <a:rPr kumimoji="1" lang="en-US" altLang="zh-CN" sz="6000" dirty="0" smtClean="0">
                <a:solidFill>
                  <a:srgbClr val="508CC1"/>
                </a:solidFill>
              </a:rPr>
              <a:t>Will</a:t>
            </a:r>
            <a:r>
              <a:rPr kumimoji="1" lang="zh-CN" altLang="en-US" sz="6000" dirty="0" smtClean="0">
                <a:solidFill>
                  <a:srgbClr val="508CC1"/>
                </a:solidFill>
              </a:rPr>
              <a:t> </a:t>
            </a:r>
            <a:r>
              <a:rPr kumimoji="1" lang="en-US" altLang="zh-CN" sz="6000" dirty="0" smtClean="0">
                <a:solidFill>
                  <a:srgbClr val="508CC1"/>
                </a:solidFill>
              </a:rPr>
              <a:t>leave family worrying and in financial burden once hurt (</a:t>
            </a:r>
            <a:r>
              <a:rPr kumimoji="1" lang="zh-CN" altLang="en-US" sz="6000" dirty="0" smtClean="0">
                <a:solidFill>
                  <a:srgbClr val="508CC1"/>
                </a:solidFill>
              </a:rPr>
              <a:t>对他人）</a:t>
            </a:r>
            <a:endParaRPr kumimoji="1" lang="en-US" altLang="zh-CN" sz="6000" dirty="0" smtClean="0">
              <a:solidFill>
                <a:srgbClr val="508CC1"/>
              </a:solidFill>
            </a:endParaRPr>
          </a:p>
          <a:p>
            <a:endParaRPr kumimoji="1" lang="is-IS" altLang="zh-CN" sz="6000" dirty="0" smtClean="0">
              <a:solidFill>
                <a:srgbClr val="800000"/>
              </a:solidFill>
            </a:endParaRPr>
          </a:p>
          <a:p>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
        <p:nvSpPr>
          <p:cNvPr id="4" name="文本框 3"/>
          <p:cNvSpPr txBox="1"/>
          <p:nvPr/>
        </p:nvSpPr>
        <p:spPr>
          <a:xfrm>
            <a:off x="305750" y="4185935"/>
            <a:ext cx="12465176" cy="6740307"/>
          </a:xfrm>
          <a:prstGeom prst="rect">
            <a:avLst/>
          </a:prstGeom>
          <a:noFill/>
        </p:spPr>
        <p:txBody>
          <a:bodyPr wrap="square" rtlCol="0">
            <a:spAutoFit/>
          </a:bodyPr>
          <a:lstStyle/>
          <a:p>
            <a:pPr marL="285750" indent="-285750">
              <a:buFont typeface="Arial"/>
              <a:buChar char="•"/>
            </a:pPr>
            <a:r>
              <a:rPr kumimoji="1" lang="en-US" altLang="zh-CN" sz="4800" dirty="0">
                <a:solidFill>
                  <a:srgbClr val="800000"/>
                </a:solidFill>
              </a:rPr>
              <a:t> T</a:t>
            </a:r>
            <a:r>
              <a:rPr kumimoji="1" lang="en-US" altLang="zh-CN" sz="4800" dirty="0" smtClean="0">
                <a:solidFill>
                  <a:srgbClr val="800000"/>
                </a:solidFill>
              </a:rPr>
              <a:t>he last picture you </a:t>
            </a:r>
            <a:r>
              <a:rPr kumimoji="1" lang="en-US" altLang="zh-CN" sz="4800" dirty="0" err="1" smtClean="0">
                <a:solidFill>
                  <a:srgbClr val="800000"/>
                </a:solidFill>
              </a:rPr>
              <a:t>wanna</a:t>
            </a:r>
            <a:r>
              <a:rPr kumimoji="1" lang="en-US" altLang="zh-CN" sz="4800" dirty="0" smtClean="0">
                <a:solidFill>
                  <a:srgbClr val="800000"/>
                </a:solidFill>
              </a:rPr>
              <a:t> see is </a:t>
            </a:r>
            <a:r>
              <a:rPr kumimoji="1" lang="is-IS" altLang="zh-CN" sz="4800" dirty="0" smtClean="0">
                <a:solidFill>
                  <a:srgbClr val="800000"/>
                </a:solidFill>
              </a:rPr>
              <a:t>…</a:t>
            </a:r>
          </a:p>
          <a:p>
            <a:pPr marL="285750" indent="-285750">
              <a:buFont typeface="Arial"/>
              <a:buChar char="•"/>
            </a:pPr>
            <a:endParaRPr kumimoji="1" lang="is-IS" altLang="zh-CN" sz="4800" dirty="0">
              <a:solidFill>
                <a:srgbClr val="800000"/>
              </a:solidFill>
            </a:endParaRPr>
          </a:p>
          <a:p>
            <a:pPr marL="285750" indent="-285750">
              <a:buFont typeface="Arial"/>
              <a:buChar char="•"/>
            </a:pPr>
            <a:r>
              <a:rPr kumimoji="1" lang="en-US" altLang="zh-CN" sz="4800" dirty="0" smtClean="0">
                <a:solidFill>
                  <a:srgbClr val="800000"/>
                </a:solidFill>
              </a:rPr>
              <a:t>O</a:t>
            </a:r>
            <a:r>
              <a:rPr kumimoji="1" lang="is-IS" altLang="zh-CN" sz="4800" dirty="0" smtClean="0">
                <a:solidFill>
                  <a:srgbClr val="800000"/>
                </a:solidFill>
              </a:rPr>
              <a:t>nce accident happens, hospital bill is </a:t>
            </a:r>
            <a:r>
              <a:rPr kumimoji="1" lang="is-IS" altLang="zh-CN" sz="4800" dirty="0" smtClean="0">
                <a:solidFill>
                  <a:srgbClr val="0000FF"/>
                </a:solidFill>
              </a:rPr>
              <a:t>ridiculously</a:t>
            </a:r>
            <a:r>
              <a:rPr kumimoji="1" lang="is-IS" altLang="zh-CN" sz="4800" dirty="0" smtClean="0">
                <a:solidFill>
                  <a:srgbClr val="800000"/>
                </a:solidFill>
              </a:rPr>
              <a:t> high</a:t>
            </a:r>
          </a:p>
          <a:p>
            <a:pPr marL="285750" indent="-285750">
              <a:buFont typeface="Arial"/>
              <a:buChar char="•"/>
            </a:pPr>
            <a:endParaRPr kumimoji="1" lang="is-IS" altLang="zh-CN" sz="4800" dirty="0">
              <a:solidFill>
                <a:srgbClr val="800000"/>
              </a:solidFill>
            </a:endParaRPr>
          </a:p>
          <a:p>
            <a:pPr marL="285750" indent="-285750">
              <a:buFont typeface="Arial"/>
              <a:buChar char="•"/>
            </a:pPr>
            <a:r>
              <a:rPr kumimoji="1" lang="is-IS" altLang="zh-CN" sz="4800" dirty="0" smtClean="0">
                <a:solidFill>
                  <a:srgbClr val="0000FF"/>
                </a:solidFill>
              </a:rPr>
              <a:t>inpatient/ outpatient/ ICU/ nursing </a:t>
            </a:r>
          </a:p>
          <a:p>
            <a:pPr marL="285750" indent="-285750">
              <a:buFont typeface="Arial"/>
              <a:buChar char="•"/>
            </a:pPr>
            <a:endParaRPr kumimoji="1" lang="is-IS" altLang="zh-CN" sz="4800" dirty="0">
              <a:solidFill>
                <a:srgbClr val="800000"/>
              </a:solidFill>
            </a:endParaRPr>
          </a:p>
          <a:p>
            <a:pPr marL="285750" indent="-285750">
              <a:buFont typeface="Arial"/>
              <a:buChar char="•"/>
            </a:pPr>
            <a:r>
              <a:rPr kumimoji="1" lang="en-US" altLang="zh-CN" sz="4800" dirty="0" smtClean="0">
                <a:solidFill>
                  <a:srgbClr val="800000"/>
                </a:solidFill>
              </a:rPr>
              <a:t>L</a:t>
            </a:r>
            <a:r>
              <a:rPr kumimoji="1" lang="is-IS" altLang="zh-CN" sz="4800" dirty="0" smtClean="0">
                <a:solidFill>
                  <a:srgbClr val="800000"/>
                </a:solidFill>
              </a:rPr>
              <a:t>et alone to say how </a:t>
            </a:r>
            <a:r>
              <a:rPr kumimoji="1" lang="is-IS" altLang="zh-CN" sz="4800" dirty="0" smtClean="0">
                <a:solidFill>
                  <a:srgbClr val="0000FF"/>
                </a:solidFill>
              </a:rPr>
              <a:t>devastated </a:t>
            </a:r>
            <a:r>
              <a:rPr kumimoji="1" lang="is-IS" altLang="zh-CN" sz="4800" dirty="0" smtClean="0">
                <a:solidFill>
                  <a:srgbClr val="800000"/>
                </a:solidFill>
              </a:rPr>
              <a:t>the family will be if someone passed away</a:t>
            </a:r>
            <a:endParaRPr kumimoji="1" lang="zh-CN" altLang="en-US" sz="4800" dirty="0">
              <a:solidFill>
                <a:srgbClr val="800000"/>
              </a:solidFill>
            </a:endParaRPr>
          </a:p>
        </p:txBody>
      </p:sp>
      <p:pic>
        <p:nvPicPr>
          <p:cNvPr id="3" name="图片 2" descr="inpatientvsoutpat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2796" y="7223671"/>
            <a:ext cx="11324854" cy="6492329"/>
          </a:xfrm>
          <a:prstGeom prst="rect">
            <a:avLst/>
          </a:prstGeom>
        </p:spPr>
      </p:pic>
    </p:spTree>
    <p:extLst>
      <p:ext uri="{BB962C8B-B14F-4D97-AF65-F5344CB8AC3E}">
        <p14:creationId xmlns:p14="http://schemas.microsoft.com/office/powerpoint/2010/main" val="14315550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3572"/>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54" name="文本框 253"/>
          <p:cNvSpPr txBox="1"/>
          <p:nvPr/>
        </p:nvSpPr>
        <p:spPr>
          <a:xfrm>
            <a:off x="0" y="982023"/>
            <a:ext cx="8678585" cy="1569660"/>
          </a:xfrm>
          <a:prstGeom prst="rect">
            <a:avLst/>
          </a:prstGeom>
          <a:noFill/>
        </p:spPr>
        <p:txBody>
          <a:bodyPr wrap="squar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pPr algn="l"/>
            <a:r>
              <a:rPr lang="zh-CN" altLang="en-US"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口语题型</a:t>
            </a:r>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80" name="图片 21" descr="无标题.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0386" y="3149774"/>
            <a:ext cx="20276880" cy="1007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禁止符 1"/>
          <p:cNvSpPr/>
          <p:nvPr/>
        </p:nvSpPr>
        <p:spPr>
          <a:xfrm>
            <a:off x="7408548" y="4280003"/>
            <a:ext cx="1575786" cy="1434507"/>
          </a:xfrm>
          <a:prstGeom prst="noSmoking">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禁止符 7"/>
          <p:cNvSpPr/>
          <p:nvPr/>
        </p:nvSpPr>
        <p:spPr>
          <a:xfrm>
            <a:off x="17368454" y="4291303"/>
            <a:ext cx="1575786" cy="1434507"/>
          </a:xfrm>
          <a:prstGeom prst="noSmoking">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6072074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235192" y="940660"/>
            <a:ext cx="23942546"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a:t>
            </a:r>
          </a:p>
          <a:p>
            <a:endParaRPr kumimoji="1" lang="en-US" altLang="zh-CN" sz="6000" dirty="0" smtClean="0">
              <a:solidFill>
                <a:srgbClr val="800000"/>
              </a:solidFill>
            </a:endParaRPr>
          </a:p>
          <a:p>
            <a:r>
              <a:rPr kumimoji="1" lang="en-US" altLang="zh-CN" sz="6000" dirty="0" smtClean="0">
                <a:solidFill>
                  <a:srgbClr val="508CC1"/>
                </a:solidFill>
              </a:rPr>
              <a:t>S</a:t>
            </a:r>
            <a:r>
              <a:rPr kumimoji="1" lang="x-none" altLang="zh-CN" sz="6000" dirty="0" smtClean="0">
                <a:solidFill>
                  <a:srgbClr val="508CC1"/>
                </a:solidFill>
              </a:rPr>
              <a:t>hould be able to do what they truly love/ </a:t>
            </a:r>
            <a:r>
              <a:rPr kumimoji="1" lang="x-none" altLang="zh-CN" sz="6000" dirty="0" smtClean="0">
                <a:solidFill>
                  <a:srgbClr val="0000FF"/>
                </a:solidFill>
              </a:rPr>
              <a:t>are keen on</a:t>
            </a:r>
            <a:r>
              <a:rPr kumimoji="1" lang="zh-CN" altLang="en-US" sz="6000" dirty="0" smtClean="0">
                <a:solidFill>
                  <a:srgbClr val="508CC1"/>
                </a:solidFill>
              </a:rPr>
              <a:t>）</a:t>
            </a:r>
            <a:endParaRPr kumimoji="1" lang="en-US" altLang="zh-CN" sz="6000" dirty="0" smtClean="0">
              <a:solidFill>
                <a:srgbClr val="508CC1"/>
              </a:solidFill>
            </a:endParaRPr>
          </a:p>
          <a:p>
            <a:endParaRPr kumimoji="1" lang="is-IS" altLang="zh-CN" sz="6000" dirty="0" smtClean="0">
              <a:solidFill>
                <a:srgbClr val="800000"/>
              </a:solidFill>
            </a:endParaRPr>
          </a:p>
          <a:p>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
        <p:nvSpPr>
          <p:cNvPr id="4" name="文本框 3"/>
          <p:cNvSpPr txBox="1"/>
          <p:nvPr/>
        </p:nvSpPr>
        <p:spPr>
          <a:xfrm>
            <a:off x="329269" y="4138902"/>
            <a:ext cx="17216054" cy="6001643"/>
          </a:xfrm>
          <a:prstGeom prst="rect">
            <a:avLst/>
          </a:prstGeom>
          <a:noFill/>
        </p:spPr>
        <p:txBody>
          <a:bodyPr wrap="square" rtlCol="0">
            <a:spAutoFit/>
          </a:bodyPr>
          <a:lstStyle/>
          <a:p>
            <a:pPr marL="285750" indent="-285750">
              <a:buFont typeface="Arial"/>
              <a:buChar char="•"/>
            </a:pPr>
            <a:r>
              <a:rPr kumimoji="1" lang="en-US" altLang="zh-CN" sz="4800" dirty="0">
                <a:solidFill>
                  <a:srgbClr val="800000"/>
                </a:solidFill>
              </a:rPr>
              <a:t> E</a:t>
            </a:r>
            <a:r>
              <a:rPr kumimoji="1" lang="en-US" altLang="zh-CN" sz="4800" dirty="0" smtClean="0">
                <a:solidFill>
                  <a:srgbClr val="800000"/>
                </a:solidFill>
              </a:rPr>
              <a:t>lderly should </a:t>
            </a:r>
            <a:r>
              <a:rPr kumimoji="1" lang="en-US" altLang="zh-CN" sz="4800" dirty="0" smtClean="0">
                <a:solidFill>
                  <a:srgbClr val="0000FF"/>
                </a:solidFill>
              </a:rPr>
              <a:t>be entitled to</a:t>
            </a:r>
            <a:r>
              <a:rPr kumimoji="1" lang="is-IS" altLang="zh-CN" sz="4800" dirty="0" smtClean="0">
                <a:solidFill>
                  <a:srgbClr val="0000FF"/>
                </a:solidFill>
              </a:rPr>
              <a:t>…</a:t>
            </a:r>
            <a:r>
              <a:rPr kumimoji="1" lang="en-US" altLang="zh-CN" sz="4800" dirty="0" smtClean="0">
                <a:solidFill>
                  <a:srgbClr val="0000FF"/>
                </a:solidFill>
              </a:rPr>
              <a:t> </a:t>
            </a:r>
          </a:p>
          <a:p>
            <a:pPr marL="285750" indent="-285750">
              <a:buFont typeface="Arial"/>
              <a:buChar char="•"/>
            </a:pPr>
            <a:endParaRPr kumimoji="1" lang="en-US" altLang="zh-CN" sz="4800" dirty="0">
              <a:solidFill>
                <a:srgbClr val="800000"/>
              </a:solidFill>
            </a:endParaRPr>
          </a:p>
          <a:p>
            <a:pPr marL="285750" indent="-285750">
              <a:buFont typeface="Arial"/>
              <a:buChar char="•"/>
            </a:pPr>
            <a:r>
              <a:rPr kumimoji="1" lang="en-US" altLang="zh-CN" sz="4800" dirty="0" smtClean="0">
                <a:solidFill>
                  <a:srgbClr val="0000FF"/>
                </a:solidFill>
              </a:rPr>
              <a:t>Pursue </a:t>
            </a:r>
            <a:r>
              <a:rPr kumimoji="1" lang="en-US" altLang="zh-CN" sz="4800" dirty="0" smtClean="0">
                <a:solidFill>
                  <a:srgbClr val="800000"/>
                </a:solidFill>
              </a:rPr>
              <a:t>a lifestyle/ life goal</a:t>
            </a:r>
          </a:p>
          <a:p>
            <a:pPr marL="285750" indent="-285750">
              <a:buFont typeface="Arial"/>
              <a:buChar char="•"/>
            </a:pPr>
            <a:endParaRPr kumimoji="1" lang="en-US" altLang="zh-CN" sz="4800" dirty="0">
              <a:solidFill>
                <a:srgbClr val="800000"/>
              </a:solidFill>
            </a:endParaRPr>
          </a:p>
          <a:p>
            <a:pPr marL="285750" indent="-285750">
              <a:buFont typeface="Arial"/>
              <a:buChar char="•"/>
            </a:pPr>
            <a:r>
              <a:rPr kumimoji="1" lang="en-US" altLang="zh-CN" sz="4800" dirty="0" smtClean="0">
                <a:solidFill>
                  <a:srgbClr val="800000"/>
                </a:solidFill>
              </a:rPr>
              <a:t>Not</a:t>
            </a:r>
            <a:r>
              <a:rPr kumimoji="1" lang="zh-CN" altLang="en-US" sz="4800" dirty="0" smtClean="0">
                <a:solidFill>
                  <a:srgbClr val="800000"/>
                </a:solidFill>
              </a:rPr>
              <a:t> </a:t>
            </a:r>
            <a:r>
              <a:rPr kumimoji="1" lang="en-US" altLang="zh-CN" sz="4800" dirty="0" smtClean="0">
                <a:solidFill>
                  <a:srgbClr val="800000"/>
                </a:solidFill>
              </a:rPr>
              <a:t>only they are financial independent, but also they have plenty of time to </a:t>
            </a:r>
            <a:r>
              <a:rPr kumimoji="1" lang="en-US" altLang="zh-CN" sz="4800" dirty="0" smtClean="0">
                <a:solidFill>
                  <a:srgbClr val="0000FF"/>
                </a:solidFill>
              </a:rPr>
              <a:t>kill </a:t>
            </a:r>
            <a:r>
              <a:rPr kumimoji="1" lang="en-US" altLang="zh-CN" sz="4800" dirty="0" smtClean="0">
                <a:solidFill>
                  <a:srgbClr val="800000"/>
                </a:solidFill>
              </a:rPr>
              <a:t>once retired</a:t>
            </a:r>
          </a:p>
          <a:p>
            <a:pPr marL="285750" indent="-285750">
              <a:buFont typeface="Arial"/>
              <a:buChar char="•"/>
            </a:pPr>
            <a:endParaRPr kumimoji="1" lang="en-US" altLang="zh-CN" sz="4800" dirty="0">
              <a:solidFill>
                <a:srgbClr val="800000"/>
              </a:solidFill>
            </a:endParaRPr>
          </a:p>
          <a:p>
            <a:pPr marL="285750" indent="-285750">
              <a:buFont typeface="Arial"/>
              <a:buChar char="•"/>
            </a:pPr>
            <a:r>
              <a:rPr kumimoji="1" lang="en-US" altLang="zh-CN" sz="4800" dirty="0" smtClean="0">
                <a:solidFill>
                  <a:srgbClr val="800000"/>
                </a:solidFill>
              </a:rPr>
              <a:t>This remind me of an extraordinary 81 </a:t>
            </a:r>
            <a:r>
              <a:rPr kumimoji="1" lang="en-US" altLang="zh-CN" sz="4800" dirty="0" err="1" smtClean="0">
                <a:solidFill>
                  <a:srgbClr val="800000"/>
                </a:solidFill>
              </a:rPr>
              <a:t>yrs</a:t>
            </a:r>
            <a:r>
              <a:rPr kumimoji="1" lang="en-US" altLang="zh-CN" sz="4800" dirty="0" smtClean="0">
                <a:solidFill>
                  <a:srgbClr val="800000"/>
                </a:solidFill>
              </a:rPr>
              <a:t> old woman</a:t>
            </a:r>
            <a:r>
              <a:rPr kumimoji="1" lang="is-IS" altLang="zh-CN" sz="4800" dirty="0" smtClean="0">
                <a:solidFill>
                  <a:srgbClr val="800000"/>
                </a:solidFill>
              </a:rPr>
              <a:t>…</a:t>
            </a:r>
            <a:endParaRPr kumimoji="1" lang="zh-CN" altLang="en-US" sz="4800" dirty="0">
              <a:solidFill>
                <a:srgbClr val="800000"/>
              </a:solidFill>
            </a:endParaRPr>
          </a:p>
        </p:txBody>
      </p:sp>
      <p:pic>
        <p:nvPicPr>
          <p:cNvPr id="2" name="图片 1" descr="photo-prevmag-ernestine-shepherd-article-300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7017" y="4150468"/>
            <a:ext cx="6784065" cy="9565532"/>
          </a:xfrm>
          <a:prstGeom prst="rect">
            <a:avLst/>
          </a:prstGeom>
        </p:spPr>
      </p:pic>
    </p:spTree>
    <p:extLst>
      <p:ext uri="{BB962C8B-B14F-4D97-AF65-F5344CB8AC3E}">
        <p14:creationId xmlns:p14="http://schemas.microsoft.com/office/powerpoint/2010/main" val="4543603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235192" y="940660"/>
            <a:ext cx="23942546"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a:t>
            </a:r>
          </a:p>
          <a:p>
            <a:endParaRPr kumimoji="1" lang="en-US" altLang="zh-CN" sz="6000" dirty="0" smtClean="0">
              <a:solidFill>
                <a:srgbClr val="800000"/>
              </a:solidFill>
            </a:endParaRPr>
          </a:p>
          <a:p>
            <a:r>
              <a:rPr kumimoji="1" lang="en-US" altLang="zh-CN" sz="6000" dirty="0" smtClean="0">
                <a:solidFill>
                  <a:srgbClr val="508CC1"/>
                </a:solidFill>
              </a:rPr>
              <a:t>Some elder people are quite fit/ able to exercise</a:t>
            </a:r>
          </a:p>
          <a:p>
            <a:endParaRPr kumimoji="1" lang="is-IS" altLang="zh-CN" sz="6000" dirty="0" smtClean="0">
              <a:solidFill>
                <a:srgbClr val="800000"/>
              </a:solidFill>
            </a:endParaRPr>
          </a:p>
          <a:p>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
        <p:nvSpPr>
          <p:cNvPr id="4" name="文本框 3"/>
          <p:cNvSpPr txBox="1"/>
          <p:nvPr/>
        </p:nvSpPr>
        <p:spPr>
          <a:xfrm>
            <a:off x="329268" y="4138902"/>
            <a:ext cx="18344975" cy="4524315"/>
          </a:xfrm>
          <a:prstGeom prst="rect">
            <a:avLst/>
          </a:prstGeom>
          <a:noFill/>
        </p:spPr>
        <p:txBody>
          <a:bodyPr wrap="square" rtlCol="0">
            <a:spAutoFit/>
          </a:bodyPr>
          <a:lstStyle/>
          <a:p>
            <a:pPr marL="285750" indent="-285750">
              <a:buFont typeface="Arial"/>
              <a:buChar char="•"/>
            </a:pPr>
            <a:r>
              <a:rPr kumimoji="1" lang="en-US" altLang="zh-CN" sz="4800" dirty="0">
                <a:solidFill>
                  <a:srgbClr val="800000"/>
                </a:solidFill>
              </a:rPr>
              <a:t> </a:t>
            </a:r>
            <a:r>
              <a:rPr kumimoji="1" lang="en-US" altLang="zh-CN" sz="4800" dirty="0" smtClean="0">
                <a:solidFill>
                  <a:srgbClr val="800000"/>
                </a:solidFill>
              </a:rPr>
              <a:t>go to the gym/ workout everyday; are capable of undertaking risks</a:t>
            </a:r>
          </a:p>
          <a:p>
            <a:pPr marL="285750" indent="-285750">
              <a:buFont typeface="Arial"/>
              <a:buChar char="•"/>
            </a:pPr>
            <a:endParaRPr kumimoji="1" lang="en-US" altLang="zh-CN" sz="4800" dirty="0">
              <a:solidFill>
                <a:srgbClr val="800000"/>
              </a:solidFill>
            </a:endParaRPr>
          </a:p>
          <a:p>
            <a:pPr marL="285750" indent="-285750">
              <a:buFont typeface="Arial"/>
              <a:buChar char="•"/>
            </a:pPr>
            <a:r>
              <a:rPr kumimoji="1" lang="en-US" altLang="zh-CN" sz="4800" dirty="0" smtClean="0">
                <a:solidFill>
                  <a:srgbClr val="800000"/>
                </a:solidFill>
              </a:rPr>
              <a:t> moreover, if extreme sports have caution notice/ proper training in hand, it will be a totally different picture.</a:t>
            </a:r>
          </a:p>
          <a:p>
            <a:pPr marL="285750" indent="-285750">
              <a:buFont typeface="Arial"/>
              <a:buChar char="•"/>
            </a:pPr>
            <a:endParaRPr kumimoji="1" lang="en-US" altLang="zh-CN" sz="4800" dirty="0">
              <a:solidFill>
                <a:srgbClr val="800000"/>
              </a:solidFill>
            </a:endParaRPr>
          </a:p>
          <a:p>
            <a:pPr marL="285750" indent="-285750">
              <a:buFont typeface="Arial"/>
              <a:buChar char="•"/>
            </a:pPr>
            <a:endParaRPr kumimoji="1" lang="zh-CN" altLang="en-US" sz="4800" dirty="0">
              <a:solidFill>
                <a:srgbClr val="800000"/>
              </a:solidFill>
            </a:endParaRPr>
          </a:p>
        </p:txBody>
      </p:sp>
    </p:spTree>
    <p:extLst>
      <p:ext uri="{BB962C8B-B14F-4D97-AF65-F5344CB8AC3E}">
        <p14:creationId xmlns:p14="http://schemas.microsoft.com/office/powerpoint/2010/main" val="33858737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Arial" panose="020B0604020202020204" pitchFamily="34" charset="0"/>
                <a:cs typeface="Arial" panose="020B0604020202020204" pitchFamily="34" charset="0"/>
              </a:rPr>
              <a:t>All people should be required to stop working and retire by 65. </a:t>
            </a:r>
            <a:r>
              <a:rPr lang="en-US" altLang="zh-CN" sz="4400" b="1" dirty="0" smtClean="0">
                <a:solidFill>
                  <a:srgbClr val="27506E"/>
                </a:solidFill>
                <a:latin typeface="Arial" panose="020B0604020202020204" pitchFamily="34" charset="0"/>
                <a:cs typeface="Arial" panose="020B0604020202020204" pitchFamily="34" charset="0"/>
              </a:rPr>
              <a:t> Do </a:t>
            </a:r>
            <a:r>
              <a:rPr lang="en-US" altLang="zh-CN" sz="4400" b="1" dirty="0">
                <a:solidFill>
                  <a:srgbClr val="27506E"/>
                </a:solidFill>
                <a:latin typeface="Arial" panose="020B0604020202020204" pitchFamily="34" charset="0"/>
                <a:cs typeface="Arial" panose="020B0604020202020204" pitchFamily="34" charset="0"/>
              </a:rPr>
              <a:t>you agree or disagree? Why? </a:t>
            </a:r>
            <a:endParaRPr lang="zh-CN" altLang="en-US" sz="4400" b="1" dirty="0">
              <a:solidFill>
                <a:srgbClr val="27506E"/>
              </a:solidFill>
              <a:latin typeface="Arial" panose="020B0604020202020204" pitchFamily="34" charset="0"/>
              <a:cs typeface="Arial" panose="020B0604020202020204" pitchFamily="34" charset="0"/>
            </a:endParaRP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a:solidFill>
                  <a:srgbClr val="C00000"/>
                </a:solidFill>
                <a:latin typeface="Calibri" panose="020F0502020204030204" pitchFamily="34" charset="0"/>
                <a:ea typeface="方正兰亭黑_GBK"/>
                <a:cs typeface="Calibri" panose="020F0502020204030204" pitchFamily="34" charset="0"/>
              </a:rPr>
              <a:t>2017.05.06 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The</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Elderly</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2</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25572289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235192" y="940660"/>
            <a:ext cx="23942546"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Agree</a:t>
            </a:r>
          </a:p>
          <a:p>
            <a:endParaRPr kumimoji="1" lang="en-US" altLang="zh-CN" sz="6000" dirty="0" smtClean="0">
              <a:solidFill>
                <a:srgbClr val="800000"/>
              </a:solidFill>
            </a:endParaRPr>
          </a:p>
          <a:p>
            <a:r>
              <a:rPr kumimoji="1" lang="en-US" altLang="zh-CN" sz="6000" dirty="0" smtClean="0">
                <a:solidFill>
                  <a:srgbClr val="508CC1"/>
                </a:solidFill>
              </a:rPr>
              <a:t>People</a:t>
            </a:r>
            <a:r>
              <a:rPr kumimoji="1" lang="zh-CN" altLang="en-US" sz="6000" dirty="0" smtClean="0">
                <a:solidFill>
                  <a:srgbClr val="508CC1"/>
                </a:solidFill>
              </a:rPr>
              <a:t> </a:t>
            </a:r>
            <a:r>
              <a:rPr kumimoji="1" lang="en-US" altLang="zh-CN" sz="6000" dirty="0" smtClean="0">
                <a:solidFill>
                  <a:srgbClr val="508CC1"/>
                </a:solidFill>
              </a:rPr>
              <a:t>over 65</a:t>
            </a:r>
            <a:r>
              <a:rPr kumimoji="1" lang="zh-CN" altLang="en-US" sz="6000" dirty="0" smtClean="0">
                <a:solidFill>
                  <a:srgbClr val="508CC1"/>
                </a:solidFill>
              </a:rPr>
              <a:t> </a:t>
            </a:r>
            <a:r>
              <a:rPr kumimoji="1" lang="en-US" altLang="zh-CN" sz="6000" dirty="0" smtClean="0">
                <a:solidFill>
                  <a:srgbClr val="508CC1"/>
                </a:solidFill>
              </a:rPr>
              <a:t>cannot</a:t>
            </a:r>
            <a:r>
              <a:rPr kumimoji="1" lang="zh-CN" altLang="en-US" sz="6000" dirty="0" smtClean="0">
                <a:solidFill>
                  <a:srgbClr val="508CC1"/>
                </a:solidFill>
              </a:rPr>
              <a:t> </a:t>
            </a:r>
            <a:r>
              <a:rPr kumimoji="1" lang="en-US" altLang="zh-CN" sz="6000" dirty="0" smtClean="0">
                <a:solidFill>
                  <a:srgbClr val="508CC1"/>
                </a:solidFill>
              </a:rPr>
              <a:t>keep up with their job</a:t>
            </a:r>
            <a:r>
              <a:rPr kumimoji="1" lang="zh-CN" altLang="en-US" sz="6000" dirty="0" smtClean="0">
                <a:solidFill>
                  <a:srgbClr val="508CC1"/>
                </a:solidFill>
              </a:rPr>
              <a:t>（对自己 ）</a:t>
            </a:r>
            <a:endParaRPr kumimoji="1" lang="en-US" altLang="zh-CN" sz="6000" dirty="0" smtClean="0">
              <a:solidFill>
                <a:srgbClr val="508CC1"/>
              </a:solidFill>
            </a:endParaRPr>
          </a:p>
          <a:p>
            <a:endParaRPr kumimoji="1" lang="is-IS" altLang="zh-CN" sz="6000" dirty="0" smtClean="0">
              <a:solidFill>
                <a:srgbClr val="800000"/>
              </a:solidFill>
            </a:endParaRPr>
          </a:p>
          <a:p>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
        <p:nvSpPr>
          <p:cNvPr id="4" name="文本框 3"/>
          <p:cNvSpPr txBox="1"/>
          <p:nvPr/>
        </p:nvSpPr>
        <p:spPr>
          <a:xfrm>
            <a:off x="329267" y="4138899"/>
            <a:ext cx="23871989" cy="7478970"/>
          </a:xfrm>
          <a:prstGeom prst="rect">
            <a:avLst/>
          </a:prstGeom>
          <a:noFill/>
        </p:spPr>
        <p:txBody>
          <a:bodyPr wrap="square" rtlCol="0">
            <a:spAutoFit/>
          </a:bodyPr>
          <a:lstStyle/>
          <a:p>
            <a:r>
              <a:rPr kumimoji="1" lang="zh-CN" altLang="en-US" sz="4800" dirty="0" smtClean="0">
                <a:solidFill>
                  <a:srgbClr val="800000"/>
                </a:solidFill>
              </a:rPr>
              <a:t>身体上：</a:t>
            </a:r>
          </a:p>
          <a:p>
            <a:endParaRPr kumimoji="1" lang="zh-CN" altLang="en-US" sz="4800" dirty="0">
              <a:solidFill>
                <a:srgbClr val="800000"/>
              </a:solidFill>
            </a:endParaRPr>
          </a:p>
          <a:p>
            <a:pPr marL="685800" indent="-685800">
              <a:buFont typeface="Arial"/>
              <a:buChar char="•"/>
            </a:pPr>
            <a:r>
              <a:rPr kumimoji="1" lang="en-US" altLang="zh-CN" sz="4800" dirty="0" smtClean="0">
                <a:solidFill>
                  <a:srgbClr val="800000"/>
                </a:solidFill>
              </a:rPr>
              <a:t>Body is shutting down/ low metabolisms/ </a:t>
            </a:r>
            <a:r>
              <a:rPr kumimoji="1" lang="en-US" altLang="zh-CN" sz="4800" dirty="0" smtClean="0">
                <a:solidFill>
                  <a:srgbClr val="0000FF"/>
                </a:solidFill>
              </a:rPr>
              <a:t>are more prone to </a:t>
            </a:r>
            <a:r>
              <a:rPr kumimoji="1" lang="en-US" altLang="zh-CN" sz="4800" dirty="0" smtClean="0">
                <a:solidFill>
                  <a:srgbClr val="800000"/>
                </a:solidFill>
              </a:rPr>
              <a:t>feeling</a:t>
            </a:r>
            <a:r>
              <a:rPr kumimoji="1" lang="en-US" altLang="zh-CN" sz="4800" dirty="0" smtClean="0">
                <a:solidFill>
                  <a:srgbClr val="0000FF"/>
                </a:solidFill>
              </a:rPr>
              <a:t> fatigue </a:t>
            </a:r>
            <a:r>
              <a:rPr kumimoji="1" lang="en-US" altLang="zh-CN" sz="4800" dirty="0" smtClean="0">
                <a:solidFill>
                  <a:srgbClr val="800000"/>
                </a:solidFill>
              </a:rPr>
              <a:t>and</a:t>
            </a:r>
            <a:r>
              <a:rPr kumimoji="1" lang="en-US" altLang="zh-CN" sz="4800" dirty="0" smtClean="0">
                <a:solidFill>
                  <a:srgbClr val="0000FF"/>
                </a:solidFill>
              </a:rPr>
              <a:t> exhausted </a:t>
            </a:r>
          </a:p>
          <a:p>
            <a:pPr marL="285750" indent="-285750">
              <a:buFont typeface="Arial"/>
              <a:buChar char="•"/>
            </a:pPr>
            <a:endParaRPr kumimoji="1" lang="en-US" altLang="zh-CN" sz="4800" dirty="0">
              <a:solidFill>
                <a:srgbClr val="0000FF"/>
              </a:solidFill>
            </a:endParaRPr>
          </a:p>
          <a:p>
            <a:pPr marL="685800" indent="-685800">
              <a:buFont typeface="Arial"/>
              <a:buChar char="•"/>
            </a:pPr>
            <a:r>
              <a:rPr kumimoji="1" lang="en-US" altLang="zh-CN" sz="4800" dirty="0" smtClean="0">
                <a:solidFill>
                  <a:srgbClr val="800000"/>
                </a:solidFill>
              </a:rPr>
              <a:t>Can’t finish work on time/ before deadline/ work efficiency dropped comparing to youth</a:t>
            </a:r>
          </a:p>
          <a:p>
            <a:pPr marL="685800" indent="-685800">
              <a:buFont typeface="Arial"/>
              <a:buChar char="•"/>
            </a:pPr>
            <a:endParaRPr kumimoji="1" lang="en-US" altLang="zh-CN" sz="4800" dirty="0">
              <a:solidFill>
                <a:srgbClr val="800000"/>
              </a:solidFill>
            </a:endParaRPr>
          </a:p>
          <a:p>
            <a:r>
              <a:rPr kumimoji="1" lang="zh-CN" altLang="en-US" sz="4800" dirty="0" smtClean="0">
                <a:solidFill>
                  <a:srgbClr val="800000"/>
                </a:solidFill>
              </a:rPr>
              <a:t>精神上：</a:t>
            </a:r>
          </a:p>
          <a:p>
            <a:endParaRPr kumimoji="1" lang="zh-CN" altLang="en-US" sz="4800" dirty="0">
              <a:solidFill>
                <a:srgbClr val="800000"/>
              </a:solidFill>
            </a:endParaRPr>
          </a:p>
          <a:p>
            <a:pPr marL="685800" indent="-685800">
              <a:buFont typeface="Arial"/>
              <a:buChar char="•"/>
            </a:pPr>
            <a:r>
              <a:rPr kumimoji="1" lang="en-US" altLang="zh-CN" sz="4800" dirty="0" smtClean="0">
                <a:solidFill>
                  <a:srgbClr val="800000"/>
                </a:solidFill>
              </a:rPr>
              <a:t>More vulnerable/ harder to take criticism (potentially) </a:t>
            </a:r>
            <a:endParaRPr kumimoji="1" lang="en-US" altLang="zh-CN" sz="4800" dirty="0">
              <a:solidFill>
                <a:srgbClr val="800000"/>
              </a:solidFill>
            </a:endParaRPr>
          </a:p>
          <a:p>
            <a:pPr marL="285750" indent="-285750">
              <a:buFont typeface="Arial"/>
              <a:buChar char="•"/>
            </a:pPr>
            <a:endParaRPr kumimoji="1" lang="zh-CN" altLang="en-US" sz="4800" dirty="0">
              <a:solidFill>
                <a:srgbClr val="800000"/>
              </a:solidFill>
            </a:endParaRPr>
          </a:p>
        </p:txBody>
      </p:sp>
    </p:spTree>
    <p:extLst>
      <p:ext uri="{BB962C8B-B14F-4D97-AF65-F5344CB8AC3E}">
        <p14:creationId xmlns:p14="http://schemas.microsoft.com/office/powerpoint/2010/main" val="213751265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235192" y="940660"/>
            <a:ext cx="23942546"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Agree</a:t>
            </a:r>
          </a:p>
          <a:p>
            <a:endParaRPr kumimoji="1" lang="en-US" altLang="zh-CN" sz="6000" dirty="0" smtClean="0">
              <a:solidFill>
                <a:srgbClr val="800000"/>
              </a:solidFill>
            </a:endParaRPr>
          </a:p>
          <a:p>
            <a:r>
              <a:rPr kumimoji="1" lang="en-US" altLang="zh-CN" sz="6000" dirty="0" smtClean="0">
                <a:solidFill>
                  <a:srgbClr val="508CC1"/>
                </a:solidFill>
              </a:rPr>
              <a:t>Unfair to the company and to other employees </a:t>
            </a:r>
            <a:r>
              <a:rPr kumimoji="1" lang="en-US" altLang="zh-CN" sz="6000" dirty="0" smtClean="0">
                <a:solidFill>
                  <a:srgbClr val="0000FF"/>
                </a:solidFill>
              </a:rPr>
              <a:t>in some extent</a:t>
            </a:r>
            <a:r>
              <a:rPr kumimoji="1" lang="zh-CN" altLang="en-US" sz="6000" dirty="0" smtClean="0">
                <a:solidFill>
                  <a:srgbClr val="508CC1"/>
                </a:solidFill>
              </a:rPr>
              <a:t>（对他人 ）</a:t>
            </a:r>
            <a:endParaRPr kumimoji="1" lang="en-US" altLang="zh-CN" sz="6000" dirty="0" smtClean="0">
              <a:solidFill>
                <a:srgbClr val="508CC1"/>
              </a:solidFill>
            </a:endParaRPr>
          </a:p>
          <a:p>
            <a:endParaRPr kumimoji="1" lang="is-IS" altLang="zh-CN" sz="6000" dirty="0" smtClean="0">
              <a:solidFill>
                <a:srgbClr val="800000"/>
              </a:solidFill>
            </a:endParaRPr>
          </a:p>
          <a:p>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
        <p:nvSpPr>
          <p:cNvPr id="4" name="文本框 3"/>
          <p:cNvSpPr txBox="1"/>
          <p:nvPr/>
        </p:nvSpPr>
        <p:spPr>
          <a:xfrm>
            <a:off x="329267" y="4138899"/>
            <a:ext cx="23871989" cy="5262979"/>
          </a:xfrm>
          <a:prstGeom prst="rect">
            <a:avLst/>
          </a:prstGeom>
          <a:noFill/>
        </p:spPr>
        <p:txBody>
          <a:bodyPr wrap="square" rtlCol="0">
            <a:spAutoFit/>
          </a:bodyPr>
          <a:lstStyle/>
          <a:p>
            <a:pPr marL="685800" indent="-685800">
              <a:buFont typeface="Arial"/>
              <a:buChar char="•"/>
            </a:pPr>
            <a:r>
              <a:rPr kumimoji="1" lang="en-US" altLang="zh-CN" sz="4800" dirty="0" smtClean="0">
                <a:solidFill>
                  <a:srgbClr val="0000FF"/>
                </a:solidFill>
              </a:rPr>
              <a:t>Opportunity cost </a:t>
            </a:r>
            <a:r>
              <a:rPr kumimoji="1" lang="en-US" altLang="zh-CN" sz="4800" dirty="0" smtClean="0">
                <a:solidFill>
                  <a:srgbClr val="800000"/>
                </a:solidFill>
              </a:rPr>
              <a:t>is high</a:t>
            </a:r>
          </a:p>
          <a:p>
            <a:pPr marL="685800" indent="-685800">
              <a:buFont typeface="Arial"/>
              <a:buChar char="•"/>
            </a:pPr>
            <a:endParaRPr kumimoji="1" lang="en-US" altLang="zh-CN" sz="4800" dirty="0">
              <a:solidFill>
                <a:srgbClr val="800000"/>
              </a:solidFill>
            </a:endParaRPr>
          </a:p>
          <a:p>
            <a:pPr marL="685800" indent="-685800">
              <a:buFont typeface="Arial"/>
              <a:buChar char="•"/>
            </a:pPr>
            <a:r>
              <a:rPr kumimoji="1" lang="en-US" altLang="zh-CN" sz="4800" dirty="0" smtClean="0">
                <a:solidFill>
                  <a:srgbClr val="800000"/>
                </a:solidFill>
              </a:rPr>
              <a:t>Fewer job opportunity/ narrow market/ higher unemployment rate</a:t>
            </a:r>
          </a:p>
          <a:p>
            <a:pPr marL="685800" indent="-685800">
              <a:buFont typeface="Arial"/>
              <a:buChar char="•"/>
            </a:pPr>
            <a:endParaRPr kumimoji="1" lang="en-US" altLang="zh-CN" sz="4800" dirty="0">
              <a:solidFill>
                <a:srgbClr val="800000"/>
              </a:solidFill>
            </a:endParaRPr>
          </a:p>
          <a:p>
            <a:pPr marL="685800" indent="-685800">
              <a:buFont typeface="Arial"/>
              <a:buChar char="•"/>
            </a:pPr>
            <a:r>
              <a:rPr kumimoji="1" lang="en-US" altLang="zh-CN" sz="4800" dirty="0" smtClean="0">
                <a:solidFill>
                  <a:srgbClr val="0000FF"/>
                </a:solidFill>
              </a:rPr>
              <a:t>Be preoccupied with </a:t>
            </a:r>
            <a:r>
              <a:rPr kumimoji="1" lang="en-US" altLang="zh-CN" sz="4800" dirty="0" err="1" smtClean="0">
                <a:solidFill>
                  <a:srgbClr val="0000FF"/>
                </a:solidFill>
              </a:rPr>
              <a:t>sth</a:t>
            </a:r>
            <a:r>
              <a:rPr kumimoji="1" lang="is-IS" altLang="zh-CN" sz="4800" dirty="0" smtClean="0">
                <a:solidFill>
                  <a:srgbClr val="0000FF"/>
                </a:solidFill>
              </a:rPr>
              <a:t>…</a:t>
            </a:r>
            <a:endParaRPr kumimoji="1" lang="en-US" altLang="zh-CN" sz="4800" dirty="0" smtClean="0">
              <a:solidFill>
                <a:srgbClr val="0000FF"/>
              </a:solidFill>
            </a:endParaRPr>
          </a:p>
          <a:p>
            <a:pPr marL="685800" indent="-685800">
              <a:buFont typeface="Arial"/>
              <a:buChar char="•"/>
            </a:pPr>
            <a:endParaRPr kumimoji="1" lang="en-US" altLang="zh-CN" sz="4800" dirty="0">
              <a:solidFill>
                <a:srgbClr val="800000"/>
              </a:solidFill>
            </a:endParaRPr>
          </a:p>
          <a:p>
            <a:pPr marL="685800" indent="-685800">
              <a:buFont typeface="Arial"/>
              <a:buChar char="•"/>
            </a:pPr>
            <a:r>
              <a:rPr kumimoji="1" lang="en-US" altLang="zh-CN" sz="4800" dirty="0" smtClean="0">
                <a:solidFill>
                  <a:srgbClr val="800000"/>
                </a:solidFill>
              </a:rPr>
              <a:t>Real estate pressure/ car/ mortgage pressure</a:t>
            </a:r>
            <a:endParaRPr kumimoji="1" lang="zh-CN" altLang="en-US" sz="4800" dirty="0">
              <a:solidFill>
                <a:srgbClr val="800000"/>
              </a:solidFill>
            </a:endParaRPr>
          </a:p>
        </p:txBody>
      </p:sp>
    </p:spTree>
    <p:extLst>
      <p:ext uri="{BB962C8B-B14F-4D97-AF65-F5344CB8AC3E}">
        <p14:creationId xmlns:p14="http://schemas.microsoft.com/office/powerpoint/2010/main" val="2069097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235192" y="940660"/>
            <a:ext cx="23942546"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a:t>
            </a:r>
          </a:p>
          <a:p>
            <a:endParaRPr kumimoji="1" lang="en-US" altLang="zh-CN" sz="6000" dirty="0" smtClean="0">
              <a:solidFill>
                <a:srgbClr val="800000"/>
              </a:solidFill>
            </a:endParaRPr>
          </a:p>
          <a:p>
            <a:r>
              <a:rPr kumimoji="1" lang="en-US" altLang="zh-CN" sz="6000" dirty="0" smtClean="0">
                <a:solidFill>
                  <a:srgbClr val="508CC1"/>
                </a:solidFill>
              </a:rPr>
              <a:t>Should retire as you want to</a:t>
            </a:r>
          </a:p>
          <a:p>
            <a:endParaRPr kumimoji="1" lang="is-IS" altLang="zh-CN" sz="6000" dirty="0" smtClean="0">
              <a:solidFill>
                <a:srgbClr val="800000"/>
              </a:solidFill>
            </a:endParaRPr>
          </a:p>
          <a:p>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
        <p:nvSpPr>
          <p:cNvPr id="4" name="文本框 3"/>
          <p:cNvSpPr txBox="1"/>
          <p:nvPr/>
        </p:nvSpPr>
        <p:spPr>
          <a:xfrm>
            <a:off x="258710" y="3927250"/>
            <a:ext cx="23871989" cy="4524315"/>
          </a:xfrm>
          <a:prstGeom prst="rect">
            <a:avLst/>
          </a:prstGeom>
          <a:noFill/>
        </p:spPr>
        <p:txBody>
          <a:bodyPr wrap="square" rtlCol="0">
            <a:spAutoFit/>
          </a:bodyPr>
          <a:lstStyle/>
          <a:p>
            <a:endParaRPr kumimoji="1" lang="en-US" altLang="zh-CN" sz="4800" dirty="0">
              <a:solidFill>
                <a:srgbClr val="800000"/>
              </a:solidFill>
            </a:endParaRPr>
          </a:p>
          <a:p>
            <a:pPr marL="685800" indent="-685800">
              <a:buFont typeface="Arial"/>
              <a:buChar char="•"/>
            </a:pPr>
            <a:r>
              <a:rPr kumimoji="1" lang="en-US" altLang="zh-CN" sz="4800" dirty="0" smtClean="0">
                <a:solidFill>
                  <a:srgbClr val="800000"/>
                </a:solidFill>
              </a:rPr>
              <a:t>Shouldn’t be forced to retire </a:t>
            </a:r>
            <a:r>
              <a:rPr kumimoji="1" lang="en-US" altLang="zh-CN" sz="4800" dirty="0" smtClean="0">
                <a:solidFill>
                  <a:srgbClr val="0000FF"/>
                </a:solidFill>
              </a:rPr>
              <a:t>at the ripe age </a:t>
            </a:r>
            <a:r>
              <a:rPr kumimoji="1" lang="en-US" altLang="zh-CN" sz="4800" dirty="0" smtClean="0">
                <a:solidFill>
                  <a:srgbClr val="800000"/>
                </a:solidFill>
              </a:rPr>
              <a:t>of 65</a:t>
            </a:r>
          </a:p>
          <a:p>
            <a:pPr marL="685800" indent="-685800">
              <a:buFont typeface="Arial"/>
              <a:buChar char="•"/>
            </a:pPr>
            <a:endParaRPr kumimoji="1" lang="en-US" altLang="zh-CN" sz="4800" dirty="0">
              <a:solidFill>
                <a:srgbClr val="800000"/>
              </a:solidFill>
            </a:endParaRPr>
          </a:p>
          <a:p>
            <a:pPr marL="685800" indent="-685800">
              <a:buFont typeface="Arial"/>
              <a:buChar char="•"/>
            </a:pPr>
            <a:r>
              <a:rPr kumimoji="1" lang="en-US" altLang="zh-CN" sz="4800" dirty="0" smtClean="0">
                <a:solidFill>
                  <a:srgbClr val="800000"/>
                </a:solidFill>
              </a:rPr>
              <a:t>Still have a lot to give/ offer, </a:t>
            </a:r>
            <a:r>
              <a:rPr kumimoji="1" lang="en-US" altLang="zh-CN" sz="4800" dirty="0" smtClean="0">
                <a:solidFill>
                  <a:srgbClr val="0000FF"/>
                </a:solidFill>
              </a:rPr>
              <a:t>a lot left in the tank</a:t>
            </a:r>
          </a:p>
          <a:p>
            <a:pPr marL="685800" indent="-685800">
              <a:buFont typeface="Arial"/>
              <a:buChar char="•"/>
            </a:pPr>
            <a:endParaRPr kumimoji="1" lang="en-US" altLang="zh-CN" sz="4800" dirty="0">
              <a:solidFill>
                <a:srgbClr val="800000"/>
              </a:solidFill>
            </a:endParaRPr>
          </a:p>
          <a:p>
            <a:pPr marL="685800" indent="-685800">
              <a:buFont typeface="Arial"/>
              <a:buChar char="•"/>
            </a:pPr>
            <a:r>
              <a:rPr kumimoji="1" lang="en-US" altLang="zh-CN" sz="4800" dirty="0" smtClean="0">
                <a:solidFill>
                  <a:srgbClr val="800000"/>
                </a:solidFill>
              </a:rPr>
              <a:t>If age reaches 70, maybe we can </a:t>
            </a:r>
            <a:r>
              <a:rPr kumimoji="1" lang="en-US" altLang="zh-CN" sz="4800" dirty="0" smtClean="0">
                <a:solidFill>
                  <a:srgbClr val="0000FF"/>
                </a:solidFill>
              </a:rPr>
              <a:t>hang it up</a:t>
            </a:r>
            <a:endParaRPr kumimoji="1" lang="zh-CN" altLang="en-US" sz="4800" dirty="0">
              <a:solidFill>
                <a:srgbClr val="0000FF"/>
              </a:solidFill>
            </a:endParaRPr>
          </a:p>
        </p:txBody>
      </p:sp>
    </p:spTree>
    <p:extLst>
      <p:ext uri="{BB962C8B-B14F-4D97-AF65-F5344CB8AC3E}">
        <p14:creationId xmlns:p14="http://schemas.microsoft.com/office/powerpoint/2010/main" val="30899465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235192" y="940660"/>
            <a:ext cx="23942546"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Disagree</a:t>
            </a:r>
          </a:p>
          <a:p>
            <a:endParaRPr kumimoji="1" lang="en-US" altLang="zh-CN" sz="6000" dirty="0" smtClean="0">
              <a:solidFill>
                <a:srgbClr val="800000"/>
              </a:solidFill>
            </a:endParaRPr>
          </a:p>
          <a:p>
            <a:r>
              <a:rPr kumimoji="1" lang="en-US" altLang="zh-CN" sz="6000" dirty="0" smtClean="0">
                <a:solidFill>
                  <a:srgbClr val="508CC1"/>
                </a:solidFill>
              </a:rPr>
              <a:t>Should retire depending on the description of the job</a:t>
            </a:r>
          </a:p>
          <a:p>
            <a:endParaRPr kumimoji="1" lang="is-IS" altLang="zh-CN" sz="6000" dirty="0" smtClean="0">
              <a:solidFill>
                <a:srgbClr val="800000"/>
              </a:solidFill>
            </a:endParaRPr>
          </a:p>
          <a:p>
            <a:endParaRPr kumimoji="1" lang="is-I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endParaRPr kumimoji="1" lang="zh-CN" altLang="en-US" sz="6000" dirty="0" smtClean="0">
              <a:solidFill>
                <a:srgbClr val="508CC1"/>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
        <p:nvSpPr>
          <p:cNvPr id="4" name="文本框 3"/>
          <p:cNvSpPr txBox="1"/>
          <p:nvPr/>
        </p:nvSpPr>
        <p:spPr>
          <a:xfrm>
            <a:off x="258710" y="3927250"/>
            <a:ext cx="23871989" cy="5262979"/>
          </a:xfrm>
          <a:prstGeom prst="rect">
            <a:avLst/>
          </a:prstGeom>
          <a:noFill/>
        </p:spPr>
        <p:txBody>
          <a:bodyPr wrap="square" rtlCol="0">
            <a:spAutoFit/>
          </a:bodyPr>
          <a:lstStyle/>
          <a:p>
            <a:endParaRPr kumimoji="1" lang="en-US" altLang="zh-CN" sz="4800" dirty="0">
              <a:solidFill>
                <a:srgbClr val="800000"/>
              </a:solidFill>
            </a:endParaRPr>
          </a:p>
          <a:p>
            <a:pPr marL="685800" indent="-685800">
              <a:buFont typeface="Arial"/>
              <a:buChar char="•"/>
            </a:pPr>
            <a:r>
              <a:rPr kumimoji="1" lang="en-US" altLang="zh-CN" sz="4800" dirty="0" smtClean="0">
                <a:solidFill>
                  <a:srgbClr val="800000"/>
                </a:solidFill>
              </a:rPr>
              <a:t>Office work requires </a:t>
            </a:r>
            <a:r>
              <a:rPr kumimoji="1" lang="en-US" altLang="zh-CN" sz="4800" dirty="0" smtClean="0">
                <a:solidFill>
                  <a:srgbClr val="0000FF"/>
                </a:solidFill>
              </a:rPr>
              <a:t>mental capabilities</a:t>
            </a:r>
            <a:r>
              <a:rPr kumimoji="1" lang="en-US" altLang="zh-CN" sz="4800" dirty="0" smtClean="0">
                <a:solidFill>
                  <a:srgbClr val="800000"/>
                </a:solidFill>
              </a:rPr>
              <a:t>/ decrease with age / take exam to determine if they can still perform with past excellence in the office</a:t>
            </a:r>
          </a:p>
          <a:p>
            <a:pPr marL="685800" indent="-685800">
              <a:buFont typeface="Arial"/>
              <a:buChar char="•"/>
            </a:pPr>
            <a:endParaRPr kumimoji="1" lang="en-US" altLang="zh-CN" sz="4800" dirty="0">
              <a:solidFill>
                <a:srgbClr val="800000"/>
              </a:solidFill>
            </a:endParaRPr>
          </a:p>
          <a:p>
            <a:pPr marL="685800" indent="-685800">
              <a:buFont typeface="Arial"/>
              <a:buChar char="•"/>
            </a:pPr>
            <a:r>
              <a:rPr kumimoji="1" lang="en-US" altLang="zh-CN" sz="4800" dirty="0" smtClean="0">
                <a:solidFill>
                  <a:srgbClr val="800000"/>
                </a:solidFill>
              </a:rPr>
              <a:t>Routine work/ GCP involved/ get used to/ </a:t>
            </a:r>
            <a:r>
              <a:rPr kumimoji="1" lang="en-US" altLang="zh-CN" sz="4800" dirty="0" smtClean="0">
                <a:solidFill>
                  <a:srgbClr val="0000FF"/>
                </a:solidFill>
              </a:rPr>
              <a:t>be accustomed to </a:t>
            </a:r>
            <a:r>
              <a:rPr kumimoji="1" lang="is-IS" altLang="zh-CN" sz="4800" dirty="0" smtClean="0">
                <a:solidFill>
                  <a:srgbClr val="0000FF"/>
                </a:solidFill>
              </a:rPr>
              <a:t>…</a:t>
            </a:r>
          </a:p>
          <a:p>
            <a:pPr marL="685800" indent="-685800">
              <a:buFont typeface="Arial"/>
              <a:buChar char="•"/>
            </a:pPr>
            <a:endParaRPr kumimoji="1" lang="is-IS" altLang="zh-CN" sz="4800" dirty="0">
              <a:solidFill>
                <a:srgbClr val="0000FF"/>
              </a:solidFill>
            </a:endParaRPr>
          </a:p>
          <a:p>
            <a:pPr marL="685800" indent="-685800">
              <a:buFont typeface="Arial"/>
              <a:buChar char="•"/>
            </a:pPr>
            <a:r>
              <a:rPr kumimoji="1" lang="en-US" altLang="zh-CN" sz="4800" dirty="0" smtClean="0">
                <a:solidFill>
                  <a:srgbClr val="800000"/>
                </a:solidFill>
              </a:rPr>
              <a:t>Take bus driving as an example</a:t>
            </a:r>
            <a:r>
              <a:rPr kumimoji="1" lang="is-IS" altLang="zh-CN" sz="4800" dirty="0" smtClean="0">
                <a:solidFill>
                  <a:srgbClr val="800000"/>
                </a:solidFill>
              </a:rPr>
              <a:t>… </a:t>
            </a:r>
            <a:endParaRPr kumimoji="1" lang="zh-CN" altLang="en-US" sz="4800" dirty="0">
              <a:solidFill>
                <a:srgbClr val="0000FF"/>
              </a:solidFill>
            </a:endParaRPr>
          </a:p>
        </p:txBody>
      </p:sp>
    </p:spTree>
    <p:extLst>
      <p:ext uri="{BB962C8B-B14F-4D97-AF65-F5344CB8AC3E}">
        <p14:creationId xmlns:p14="http://schemas.microsoft.com/office/powerpoint/2010/main" val="329569932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Gruppieren 1"/>
          <p:cNvGrpSpPr/>
          <p:nvPr/>
        </p:nvGrpSpPr>
        <p:grpSpPr>
          <a:xfrm>
            <a:off x="14096251" y="3508523"/>
            <a:ext cx="7781088" cy="1796522"/>
            <a:chOff x="13179002" y="4355117"/>
            <a:chExt cx="7781088" cy="1796522"/>
          </a:xfrm>
        </p:grpSpPr>
        <p:sp>
          <p:nvSpPr>
            <p:cNvPr id="25" name="Subtitle 2"/>
            <p:cNvSpPr txBox="1">
              <a:spLocks/>
            </p:cNvSpPr>
            <p:nvPr/>
          </p:nvSpPr>
          <p:spPr>
            <a:xfrm>
              <a:off x="14869909" y="4839644"/>
              <a:ext cx="6090181"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STUDY</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J</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OB</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6" name="TextBox 74"/>
            <p:cNvSpPr txBox="1"/>
            <p:nvPr/>
          </p:nvSpPr>
          <p:spPr>
            <a:xfrm>
              <a:off x="14987480" y="4355117"/>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8" name="Bogen 57"/>
            <p:cNvSpPr/>
            <p:nvPr/>
          </p:nvSpPr>
          <p:spPr>
            <a:xfrm rot="16200000">
              <a:off x="13179002" y="4787496"/>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4" name="Gruppieren 3"/>
          <p:cNvGrpSpPr/>
          <p:nvPr/>
        </p:nvGrpSpPr>
        <p:grpSpPr>
          <a:xfrm>
            <a:off x="1827626" y="3508523"/>
            <a:ext cx="9438071" cy="1789676"/>
            <a:chOff x="3426931" y="4355117"/>
            <a:chExt cx="9438071" cy="1789676"/>
          </a:xfrm>
        </p:grpSpPr>
        <p:sp>
          <p:nvSpPr>
            <p:cNvPr id="27" name="Subtitle 2"/>
            <p:cNvSpPr txBox="1">
              <a:spLocks/>
            </p:cNvSpPr>
            <p:nvPr/>
          </p:nvSpPr>
          <p:spPr>
            <a:xfrm>
              <a:off x="5054700" y="4839644"/>
              <a:ext cx="7810302"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PEOPLE</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RELATIONSHIP</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9" name="TextBox 78"/>
            <p:cNvSpPr txBox="1"/>
            <p:nvPr/>
          </p:nvSpPr>
          <p:spPr>
            <a:xfrm>
              <a:off x="5172271" y="4355117"/>
              <a:ext cx="184666" cy="461665"/>
            </a:xfrm>
            <a:prstGeom prst="rect">
              <a:avLst/>
            </a:prstGeom>
            <a:noFill/>
          </p:spPr>
          <p:txBody>
            <a:bodyPr wrap="none" rtlCol="0" anchor="ctr" anchorCtr="0">
              <a:spAutoFit/>
            </a:bodyPr>
            <a:lstStyle/>
            <a:p>
              <a:endParaRPr lang="en-US"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9" name="Bogen 58"/>
            <p:cNvSpPr/>
            <p:nvPr/>
          </p:nvSpPr>
          <p:spPr>
            <a:xfrm rot="16200000">
              <a:off x="3426931" y="4780650"/>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3" name="Gruppieren 2"/>
          <p:cNvGrpSpPr/>
          <p:nvPr/>
        </p:nvGrpSpPr>
        <p:grpSpPr>
          <a:xfrm>
            <a:off x="13835466" y="8312396"/>
            <a:ext cx="9589657" cy="1713503"/>
            <a:chOff x="13200447" y="8335912"/>
            <a:chExt cx="9589657" cy="1713503"/>
          </a:xfrm>
        </p:grpSpPr>
        <p:sp>
          <p:nvSpPr>
            <p:cNvPr id="50" name="Subtitle 2"/>
            <p:cNvSpPr txBox="1">
              <a:spLocks/>
            </p:cNvSpPr>
            <p:nvPr/>
          </p:nvSpPr>
          <p:spPr>
            <a:xfrm>
              <a:off x="14869909" y="8820439"/>
              <a:ext cx="7920195"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TECHNOLOGY</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SOCIETY</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TextBox 100"/>
            <p:cNvSpPr txBox="1"/>
            <p:nvPr/>
          </p:nvSpPr>
          <p:spPr>
            <a:xfrm>
              <a:off x="14987480"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60" name="Bogen 59"/>
            <p:cNvSpPr/>
            <p:nvPr/>
          </p:nvSpPr>
          <p:spPr>
            <a:xfrm rot="16200000">
              <a:off x="13200447" y="8685272"/>
              <a:ext cx="1364143" cy="1364143"/>
            </a:xfrm>
            <a:prstGeom prst="arc">
              <a:avLst>
                <a:gd name="adj1" fmla="val 18643259"/>
                <a:gd name="adj2" fmla="val 9180569"/>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5" name="Gruppieren 4"/>
          <p:cNvGrpSpPr/>
          <p:nvPr/>
        </p:nvGrpSpPr>
        <p:grpSpPr>
          <a:xfrm>
            <a:off x="1698502" y="8147781"/>
            <a:ext cx="10931308" cy="1631823"/>
            <a:chOff x="3344846" y="8335912"/>
            <a:chExt cx="10931308" cy="1631823"/>
          </a:xfrm>
        </p:grpSpPr>
        <p:sp>
          <p:nvSpPr>
            <p:cNvPr id="51" name="Subtitle 2"/>
            <p:cNvSpPr txBox="1">
              <a:spLocks/>
            </p:cNvSpPr>
            <p:nvPr/>
          </p:nvSpPr>
          <p:spPr>
            <a:xfrm>
              <a:off x="5054700" y="8820439"/>
              <a:ext cx="9221454"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LIFE</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EXPERIENCE</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ACTIVITIES</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3" name="TextBox 102"/>
            <p:cNvSpPr txBox="1"/>
            <p:nvPr/>
          </p:nvSpPr>
          <p:spPr>
            <a:xfrm>
              <a:off x="5172271"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63" name="Bogen 62"/>
            <p:cNvSpPr/>
            <p:nvPr/>
          </p:nvSpPr>
          <p:spPr>
            <a:xfrm rot="16200000">
              <a:off x="3344846" y="8603592"/>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8" name="Rechteck 27"/>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9" name="Rechteck 28"/>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 name="文本框 5"/>
          <p:cNvSpPr txBox="1"/>
          <p:nvPr/>
        </p:nvSpPr>
        <p:spPr>
          <a:xfrm>
            <a:off x="2328401" y="4091871"/>
            <a:ext cx="540941" cy="646331"/>
          </a:xfrm>
          <a:prstGeom prst="rect">
            <a:avLst/>
          </a:prstGeom>
          <a:noFill/>
        </p:spPr>
        <p:txBody>
          <a:bodyPr wrap="square" rtlCol="0">
            <a:spAutoFit/>
          </a:bodyPr>
          <a:lstStyle/>
          <a:p>
            <a:r>
              <a:rPr kumimoji="1" lang="en-US" altLang="zh-CN" sz="3600" b="1" dirty="0" smtClean="0"/>
              <a:t>1</a:t>
            </a:r>
            <a:endParaRPr kumimoji="1" lang="zh-CN" altLang="en-US" sz="3600" b="1" dirty="0"/>
          </a:p>
        </p:txBody>
      </p:sp>
      <p:sp>
        <p:nvSpPr>
          <p:cNvPr id="7" name="文本框 6"/>
          <p:cNvSpPr txBox="1"/>
          <p:nvPr/>
        </p:nvSpPr>
        <p:spPr>
          <a:xfrm>
            <a:off x="14605423" y="4256488"/>
            <a:ext cx="418654" cy="646331"/>
          </a:xfrm>
          <a:prstGeom prst="rect">
            <a:avLst/>
          </a:prstGeom>
          <a:noFill/>
        </p:spPr>
        <p:txBody>
          <a:bodyPr wrap="none" rtlCol="0">
            <a:spAutoFit/>
          </a:bodyPr>
          <a:lstStyle/>
          <a:p>
            <a:r>
              <a:rPr kumimoji="1" lang="en-US" altLang="zh-CN" sz="3600" b="1" dirty="0" smtClean="0"/>
              <a:t>2</a:t>
            </a:r>
            <a:endParaRPr kumimoji="1" lang="zh-CN" altLang="en-US" sz="3600" b="1" dirty="0"/>
          </a:p>
        </p:txBody>
      </p:sp>
      <p:sp>
        <p:nvSpPr>
          <p:cNvPr id="8" name="文本框 7"/>
          <p:cNvSpPr txBox="1"/>
          <p:nvPr/>
        </p:nvSpPr>
        <p:spPr>
          <a:xfrm>
            <a:off x="2187286" y="8842204"/>
            <a:ext cx="1810978" cy="646331"/>
          </a:xfrm>
          <a:prstGeom prst="rect">
            <a:avLst/>
          </a:prstGeom>
          <a:noFill/>
        </p:spPr>
        <p:txBody>
          <a:bodyPr wrap="square" rtlCol="0">
            <a:spAutoFit/>
          </a:bodyPr>
          <a:lstStyle/>
          <a:p>
            <a:r>
              <a:rPr kumimoji="1" lang="en-US" altLang="zh-CN" sz="3600" b="1" dirty="0" smtClean="0"/>
              <a:t>3</a:t>
            </a:r>
            <a:endParaRPr kumimoji="1" lang="zh-CN" altLang="en-US" sz="3600" b="1" dirty="0"/>
          </a:p>
        </p:txBody>
      </p:sp>
      <p:sp>
        <p:nvSpPr>
          <p:cNvPr id="9" name="文本框 8"/>
          <p:cNvSpPr txBox="1"/>
          <p:nvPr/>
        </p:nvSpPr>
        <p:spPr>
          <a:xfrm>
            <a:off x="14393750" y="9077370"/>
            <a:ext cx="1222998" cy="646331"/>
          </a:xfrm>
          <a:prstGeom prst="rect">
            <a:avLst/>
          </a:prstGeom>
          <a:noFill/>
        </p:spPr>
        <p:txBody>
          <a:bodyPr wrap="square" rtlCol="0">
            <a:spAutoFit/>
          </a:bodyPr>
          <a:lstStyle/>
          <a:p>
            <a:r>
              <a:rPr kumimoji="1" lang="en-US" altLang="zh-CN" sz="3600" b="1" dirty="0" smtClean="0"/>
              <a:t>4</a:t>
            </a:r>
            <a:endParaRPr kumimoji="1" lang="zh-CN" altLang="en-US" sz="3600" b="1" dirty="0"/>
          </a:p>
        </p:txBody>
      </p:sp>
      <p:sp>
        <p:nvSpPr>
          <p:cNvPr id="10" name="文本框 9"/>
          <p:cNvSpPr txBox="1"/>
          <p:nvPr/>
        </p:nvSpPr>
        <p:spPr>
          <a:xfrm>
            <a:off x="329269" y="681980"/>
            <a:ext cx="5197743" cy="1107996"/>
          </a:xfrm>
          <a:prstGeom prst="rect">
            <a:avLst/>
          </a:prstGeom>
          <a:noFill/>
        </p:spPr>
        <p:txBody>
          <a:bodyPr wrap="square" rtlCol="0">
            <a:spAutoFit/>
          </a:bodyPr>
          <a:lstStyle/>
          <a:p>
            <a:r>
              <a:rPr kumimoji="1" lang="en-US" altLang="zh-CN" sz="6600" b="1" dirty="0" smtClean="0"/>
              <a:t>TASK</a:t>
            </a:r>
            <a:r>
              <a:rPr kumimoji="1" lang="zh-CN" altLang="en-US" sz="6600" b="1" dirty="0" smtClean="0"/>
              <a:t> </a:t>
            </a:r>
            <a:r>
              <a:rPr kumimoji="1" lang="en-US" altLang="zh-CN" sz="6600" b="1" dirty="0" smtClean="0"/>
              <a:t>1</a:t>
            </a:r>
            <a:r>
              <a:rPr kumimoji="1" lang="zh-CN" altLang="en-US" sz="6600" b="1" dirty="0" smtClean="0"/>
              <a:t> 题型</a:t>
            </a:r>
            <a:endParaRPr kumimoji="1" lang="zh-CN" altLang="en-US" sz="6600" b="1" dirty="0"/>
          </a:p>
        </p:txBody>
      </p:sp>
    </p:spTree>
    <p:extLst>
      <p:ext uri="{BB962C8B-B14F-4D97-AF65-F5344CB8AC3E}">
        <p14:creationId xmlns:p14="http://schemas.microsoft.com/office/powerpoint/2010/main" val="393565101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0-#ppt_w/2"/>
                                          </p:val>
                                        </p:tav>
                                        <p:tav tm="100000">
                                          <p:val>
                                            <p:strVal val="#ppt_x"/>
                                          </p:val>
                                        </p:tav>
                                      </p:tavLst>
                                    </p:anim>
                                    <p:anim calcmode="lin" valueType="num">
                                      <p:cBhvr additive="base">
                                        <p:cTn id="13" dur="25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0-#ppt_w/2"/>
                                          </p:val>
                                        </p:tav>
                                        <p:tav tm="100000">
                                          <p:val>
                                            <p:strVal val="#ppt_x"/>
                                          </p:val>
                                        </p:tav>
                                      </p:tavLst>
                                    </p:anim>
                                    <p:anim calcmode="lin" valueType="num">
                                      <p:cBhvr additive="base">
                                        <p:cTn id="18" dur="25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0-#ppt_w/2"/>
                                          </p:val>
                                        </p:tav>
                                        <p:tav tm="100000">
                                          <p:val>
                                            <p:strVal val="#ppt_x"/>
                                          </p:val>
                                        </p:tav>
                                      </p:tavLst>
                                    </p:anim>
                                    <p:anim calcmode="lin" valueType="num">
                                      <p:cBhvr additive="base">
                                        <p:cTn id="23"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p:cNvSpPr txBox="1"/>
          <p:nvPr/>
        </p:nvSpPr>
        <p:spPr>
          <a:xfrm>
            <a:off x="6772155" y="944310"/>
            <a:ext cx="1744923" cy="1479895"/>
          </a:xfrm>
          <a:prstGeom prst="rect">
            <a:avLst/>
          </a:prstGeom>
          <a:noFill/>
        </p:spPr>
        <p:txBody>
          <a:bodyPr wrap="none" rtlCol="0">
            <a:spAutoFit/>
          </a:bodyPr>
          <a:lstStyle/>
          <a:p>
            <a:r>
              <a:rPr lang="en-US" altLang="zh-CN" dirty="0">
                <a:solidFill>
                  <a:schemeClr val="bg1"/>
                </a:solidFill>
              </a:rPr>
              <a:t>45</a:t>
            </a:r>
            <a:endParaRPr lang="zh-CN" altLang="en-US" dirty="0">
              <a:solidFill>
                <a:schemeClr val="bg1"/>
              </a:solidFill>
            </a:endParaRPr>
          </a:p>
        </p:txBody>
      </p:sp>
      <p:sp>
        <p:nvSpPr>
          <p:cNvPr id="9" name="文本框 8"/>
          <p:cNvSpPr txBox="1"/>
          <p:nvPr/>
        </p:nvSpPr>
        <p:spPr>
          <a:xfrm>
            <a:off x="470383" y="729012"/>
            <a:ext cx="23401603" cy="1138773"/>
          </a:xfrm>
          <a:prstGeom prst="rect">
            <a:avLst/>
          </a:prstGeom>
          <a:noFill/>
        </p:spPr>
        <p:txBody>
          <a:bodyPr wrap="squar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STUDY</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JOB</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学业工作题</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5" name="图片 4">
            <a:extLst>
              <a:ext uri="{FF2B5EF4-FFF2-40B4-BE49-F238E27FC236}">
                <a16:creationId xmlns="" xmlns:a16="http://schemas.microsoft.com/office/drawing/2014/main" id="{A5414FD2-E10C-457A-BFE4-CF1077B7F0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006079"/>
            <a:ext cx="11500328" cy="7469973"/>
          </a:xfrm>
          <a:prstGeom prst="rect">
            <a:avLst/>
          </a:prstGeom>
          <a:ln>
            <a:noFill/>
          </a:ln>
          <a:effectLst>
            <a:softEdge rad="112500"/>
          </a:effectLst>
        </p:spPr>
      </p:pic>
      <p:pic>
        <p:nvPicPr>
          <p:cNvPr id="6" name="图片 5">
            <a:extLst>
              <a:ext uri="{FF2B5EF4-FFF2-40B4-BE49-F238E27FC236}">
                <a16:creationId xmlns="" xmlns:a16="http://schemas.microsoft.com/office/drawing/2014/main" id="{1C12C4CE-8F17-4078-ADB5-A66CC351E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8216" y="3991396"/>
            <a:ext cx="11397587" cy="7598392"/>
          </a:xfrm>
          <a:prstGeom prst="rect">
            <a:avLst/>
          </a:prstGeom>
          <a:ln>
            <a:noFill/>
          </a:ln>
          <a:effectLst>
            <a:softEdge rad="112500"/>
          </a:effectLst>
        </p:spPr>
      </p:pic>
    </p:spTree>
    <p:extLst>
      <p:ext uri="{BB962C8B-B14F-4D97-AF65-F5344CB8AC3E}">
        <p14:creationId xmlns:p14="http://schemas.microsoft.com/office/powerpoint/2010/main" val="31800897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1673" y="1269891"/>
            <a:ext cx="24706980" cy="1051570"/>
          </a:xfrm>
          <a:prstGeom prst="rect">
            <a:avLst/>
          </a:prstGeom>
          <a:noFill/>
        </p:spPr>
        <p:txBody>
          <a:bodyPr wrap="none" rtlCol="0">
            <a:spAutoFit/>
          </a:bodyPr>
          <a:lstStyle/>
          <a:p>
            <a:pPr>
              <a:lnSpc>
                <a:spcPct val="150000"/>
              </a:lnSpc>
            </a:pPr>
            <a:r>
              <a:rPr lang="en-US" altLang="zh-CN" sz="4400" dirty="0">
                <a:solidFill>
                  <a:schemeClr val="accent1"/>
                </a:solidFill>
                <a:latin typeface="Calibri" pitchFamily="34" charset="0"/>
                <a:ea typeface="Yu Gothic Medium" pitchFamily="34" charset="-128"/>
                <a:cs typeface="Calibri" pitchFamily="34" charset="0"/>
              </a:rPr>
              <a:t>Do you agree or disagree with the statement: Students should not be allowed to record lectures in class?</a:t>
            </a:r>
          </a:p>
        </p:txBody>
      </p:sp>
      <p:sp>
        <p:nvSpPr>
          <p:cNvPr id="3" name="文本框 2"/>
          <p:cNvSpPr txBox="1"/>
          <p:nvPr/>
        </p:nvSpPr>
        <p:spPr>
          <a:xfrm>
            <a:off x="20743934" y="2751431"/>
            <a:ext cx="3374166" cy="877163"/>
          </a:xfrm>
          <a:prstGeom prst="rect">
            <a:avLst/>
          </a:prstGeom>
          <a:noFill/>
        </p:spPr>
        <p:txBody>
          <a:bodyPr wrap="none" rtlCol="0">
            <a:spAutoFit/>
          </a:bodyPr>
          <a:lstStyle/>
          <a:p>
            <a:pPr>
              <a:lnSpc>
                <a:spcPct val="150000"/>
              </a:lnSpc>
            </a:pPr>
            <a:r>
              <a:rPr lang="en-US" altLang="zh-CN" sz="3600" dirty="0">
                <a:solidFill>
                  <a:schemeClr val="accent1"/>
                </a:solidFill>
                <a:latin typeface="Calibri" pitchFamily="34" charset="0"/>
                <a:ea typeface="Yu Gothic Medium" pitchFamily="34" charset="-128"/>
                <a:cs typeface="Calibri" pitchFamily="34" charset="0"/>
              </a:rPr>
              <a:t>Task2  2018.1.28</a:t>
            </a:r>
          </a:p>
        </p:txBody>
      </p:sp>
      <p:sp>
        <p:nvSpPr>
          <p:cNvPr id="4" name="文本框 3"/>
          <p:cNvSpPr txBox="1"/>
          <p:nvPr/>
        </p:nvSpPr>
        <p:spPr>
          <a:xfrm>
            <a:off x="399827" y="5502861"/>
            <a:ext cx="9927743" cy="769441"/>
          </a:xfrm>
          <a:prstGeom prst="rect">
            <a:avLst/>
          </a:prstGeom>
          <a:noFill/>
        </p:spPr>
        <p:txBody>
          <a:bodyPr wrap="none" rtlCol="0">
            <a:spAutoFit/>
          </a:bodyPr>
          <a:lstStyle/>
          <a:p>
            <a:r>
              <a:rPr lang="en-US" altLang="zh-CN" sz="4400" dirty="0">
                <a:solidFill>
                  <a:srgbClr val="800000"/>
                </a:solidFill>
                <a:latin typeface="Calibri" panose="020F0502020204030204" pitchFamily="34" charset="0"/>
                <a:cs typeface="Calibri" panose="020F0502020204030204" pitchFamily="34" charset="0"/>
              </a:rPr>
              <a:t>What do you think about home schooling?</a:t>
            </a:r>
          </a:p>
        </p:txBody>
      </p:sp>
      <p:sp>
        <p:nvSpPr>
          <p:cNvPr id="5" name="文本框 4"/>
          <p:cNvSpPr txBox="1"/>
          <p:nvPr/>
        </p:nvSpPr>
        <p:spPr>
          <a:xfrm>
            <a:off x="20602819" y="7196049"/>
            <a:ext cx="3334942" cy="877163"/>
          </a:xfrm>
          <a:prstGeom prst="rect">
            <a:avLst/>
          </a:prstGeom>
          <a:noFill/>
        </p:spPr>
        <p:txBody>
          <a:bodyPr wrap="none" rtlCol="0">
            <a:spAutoFit/>
          </a:bodyPr>
          <a:lstStyle/>
          <a:p>
            <a:pPr>
              <a:lnSpc>
                <a:spcPct val="150000"/>
              </a:lnSpc>
            </a:pPr>
            <a:r>
              <a:rPr lang="en-US" altLang="zh-CN" sz="3600" dirty="0">
                <a:solidFill>
                  <a:srgbClr val="800000"/>
                </a:solidFill>
                <a:latin typeface="Calibri" pitchFamily="34" charset="0"/>
                <a:ea typeface="Yu Gothic Medium" pitchFamily="34" charset="-128"/>
                <a:cs typeface="Calibri" pitchFamily="34" charset="0"/>
              </a:rPr>
              <a:t>Task2  </a:t>
            </a:r>
            <a:r>
              <a:rPr lang="en-US" altLang="zh-CN" sz="3600" dirty="0" smtClean="0">
                <a:solidFill>
                  <a:srgbClr val="800000"/>
                </a:solidFill>
                <a:latin typeface="Calibri" pitchFamily="34" charset="0"/>
                <a:ea typeface="Yu Gothic Medium" pitchFamily="34" charset="-128"/>
                <a:cs typeface="Calibri" pitchFamily="34" charset="0"/>
              </a:rPr>
              <a:t>2018.1.06</a:t>
            </a:r>
            <a:endParaRPr lang="en-US" altLang="zh-CN" sz="3600" dirty="0">
              <a:solidFill>
                <a:srgbClr val="800000"/>
              </a:solidFill>
              <a:latin typeface="Calibri" pitchFamily="34" charset="0"/>
              <a:ea typeface="Yu Gothic Medium" pitchFamily="34" charset="-128"/>
              <a:cs typeface="Calibri" pitchFamily="34" charset="0"/>
            </a:endParaRPr>
          </a:p>
        </p:txBody>
      </p:sp>
      <p:sp>
        <p:nvSpPr>
          <p:cNvPr id="6" name="文本框 5"/>
          <p:cNvSpPr txBox="1"/>
          <p:nvPr/>
        </p:nvSpPr>
        <p:spPr>
          <a:xfrm>
            <a:off x="493904" y="9383084"/>
            <a:ext cx="23378083" cy="2067233"/>
          </a:xfrm>
          <a:prstGeom prst="rect">
            <a:avLst/>
          </a:prstGeom>
          <a:noFill/>
        </p:spPr>
        <p:txBody>
          <a:bodyPr wrap="square" rtlCol="0">
            <a:spAutoFit/>
          </a:bodyPr>
          <a:lstStyle/>
          <a:p>
            <a:pPr>
              <a:lnSpc>
                <a:spcPct val="150000"/>
              </a:lnSpc>
            </a:pPr>
            <a:r>
              <a:rPr lang="en-US" altLang="zh-CN" sz="4400" dirty="0">
                <a:solidFill>
                  <a:srgbClr val="508CC1"/>
                </a:solidFill>
                <a:latin typeface="Calibri" panose="020F0502020204030204" pitchFamily="34" charset="0"/>
                <a:cs typeface="Calibri" panose="020F0502020204030204" pitchFamily="34" charset="0"/>
              </a:rPr>
              <a:t>Someone choose to work in a small company or a organization with a few workers. Others prefer to work in a large company with thousands of employees. Which do you prefer and why ?</a:t>
            </a:r>
            <a:endParaRPr lang="zh-CN" altLang="en-US" sz="4400" dirty="0">
              <a:solidFill>
                <a:srgbClr val="508CC1"/>
              </a:solidFill>
              <a:latin typeface="Calibri" panose="020F0502020204030204" pitchFamily="34" charset="0"/>
              <a:cs typeface="Calibri" panose="020F0502020204030204" pitchFamily="34" charset="0"/>
            </a:endParaRPr>
          </a:p>
        </p:txBody>
      </p:sp>
      <p:sp>
        <p:nvSpPr>
          <p:cNvPr id="7" name="文本框 6"/>
          <p:cNvSpPr txBox="1"/>
          <p:nvPr/>
        </p:nvSpPr>
        <p:spPr>
          <a:xfrm>
            <a:off x="20743934" y="11781768"/>
            <a:ext cx="3374166" cy="877163"/>
          </a:xfrm>
          <a:prstGeom prst="rect">
            <a:avLst/>
          </a:prstGeom>
          <a:noFill/>
        </p:spPr>
        <p:txBody>
          <a:bodyPr wrap="none" rtlCol="0">
            <a:spAutoFit/>
          </a:bodyPr>
          <a:lstStyle/>
          <a:p>
            <a:pPr>
              <a:lnSpc>
                <a:spcPct val="150000"/>
              </a:lnSpc>
            </a:pPr>
            <a:r>
              <a:rPr lang="en-US" altLang="zh-CN" sz="3600" dirty="0">
                <a:solidFill>
                  <a:srgbClr val="508CC1"/>
                </a:solidFill>
                <a:latin typeface="Calibri" pitchFamily="34" charset="0"/>
                <a:ea typeface="Yu Gothic Medium" pitchFamily="34" charset="-128"/>
                <a:cs typeface="Calibri" pitchFamily="34" charset="0"/>
              </a:rPr>
              <a:t>Task2  </a:t>
            </a:r>
            <a:r>
              <a:rPr lang="en-US" altLang="zh-CN" sz="3600" dirty="0" smtClean="0">
                <a:solidFill>
                  <a:srgbClr val="508CC1"/>
                </a:solidFill>
                <a:latin typeface="Calibri" pitchFamily="34" charset="0"/>
                <a:ea typeface="Yu Gothic Medium" pitchFamily="34" charset="-128"/>
                <a:cs typeface="Calibri" pitchFamily="34" charset="0"/>
              </a:rPr>
              <a:t>2017.1.14</a:t>
            </a:r>
            <a:endParaRPr lang="en-US" altLang="zh-CN" sz="3600" dirty="0">
              <a:solidFill>
                <a:srgbClr val="508CC1"/>
              </a:solidFill>
              <a:latin typeface="Calibri" pitchFamily="34" charset="0"/>
              <a:ea typeface="Yu Gothic Medium" pitchFamily="34" charset="-128"/>
              <a:cs typeface="Calibri" pitchFamily="34" charset="0"/>
            </a:endParaRPr>
          </a:p>
        </p:txBody>
      </p:sp>
    </p:spTree>
    <p:extLst>
      <p:ext uri="{BB962C8B-B14F-4D97-AF65-F5344CB8AC3E}">
        <p14:creationId xmlns:p14="http://schemas.microsoft.com/office/powerpoint/2010/main" val="32518012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101"/>
          <p:cNvSpPr/>
          <p:nvPr/>
        </p:nvSpPr>
        <p:spPr>
          <a:xfrm>
            <a:off x="0" y="3572"/>
            <a:ext cx="24377650" cy="13712428"/>
          </a:xfrm>
          <a:prstGeom prst="rect">
            <a:avLst/>
          </a:prstGeom>
          <a:solidFill>
            <a:srgbClr val="2626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103" name="组合 102"/>
          <p:cNvGrpSpPr/>
          <p:nvPr/>
        </p:nvGrpSpPr>
        <p:grpSpPr>
          <a:xfrm>
            <a:off x="-6812517" y="1834489"/>
            <a:ext cx="20201480" cy="17175226"/>
            <a:chOff x="1638301" y="681038"/>
            <a:chExt cx="6464300" cy="5495925"/>
          </a:xfrm>
        </p:grpSpPr>
        <p:sp>
          <p:nvSpPr>
            <p:cNvPr id="104" name="Freeform 5"/>
            <p:cNvSpPr>
              <a:spLocks/>
            </p:cNvSpPr>
            <p:nvPr/>
          </p:nvSpPr>
          <p:spPr bwMode="auto">
            <a:xfrm>
              <a:off x="2058988" y="1357313"/>
              <a:ext cx="3540125" cy="2540000"/>
            </a:xfrm>
            <a:custGeom>
              <a:avLst/>
              <a:gdLst>
                <a:gd name="T0" fmla="*/ 1792 w 2230"/>
                <a:gd name="T1" fmla="*/ 854 h 1600"/>
                <a:gd name="T2" fmla="*/ 1492 w 2230"/>
                <a:gd name="T3" fmla="*/ 528 h 1600"/>
                <a:gd name="T4" fmla="*/ 1376 w 2230"/>
                <a:gd name="T5" fmla="*/ 1458 h 1600"/>
                <a:gd name="T6" fmla="*/ 2062 w 2230"/>
                <a:gd name="T7" fmla="*/ 1600 h 1600"/>
                <a:gd name="T8" fmla="*/ 2230 w 2230"/>
                <a:gd name="T9" fmla="*/ 1032 h 1600"/>
                <a:gd name="T10" fmla="*/ 1991 w 2230"/>
                <a:gd name="T11" fmla="*/ 653 h 1600"/>
                <a:gd name="T12" fmla="*/ 1792 w 2230"/>
                <a:gd name="T13" fmla="*/ 854 h 1600"/>
                <a:gd name="T14" fmla="*/ 610 w 2230"/>
                <a:gd name="T15" fmla="*/ 537 h 1600"/>
                <a:gd name="T16" fmla="*/ 0 w 2230"/>
                <a:gd name="T17"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1600">
                  <a:moveTo>
                    <a:pt x="1792" y="854"/>
                  </a:moveTo>
                  <a:lnTo>
                    <a:pt x="1492" y="528"/>
                  </a:lnTo>
                  <a:lnTo>
                    <a:pt x="1376" y="1458"/>
                  </a:lnTo>
                  <a:lnTo>
                    <a:pt x="2062" y="1600"/>
                  </a:lnTo>
                  <a:lnTo>
                    <a:pt x="2230" y="1032"/>
                  </a:lnTo>
                  <a:lnTo>
                    <a:pt x="1991" y="653"/>
                  </a:lnTo>
                  <a:lnTo>
                    <a:pt x="1792" y="854"/>
                  </a:lnTo>
                  <a:lnTo>
                    <a:pt x="610" y="537"/>
                  </a:lnTo>
                  <a:lnTo>
                    <a:pt x="0" y="0"/>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5" name="Freeform 6"/>
            <p:cNvSpPr>
              <a:spLocks/>
            </p:cNvSpPr>
            <p:nvPr/>
          </p:nvSpPr>
          <p:spPr bwMode="auto">
            <a:xfrm>
              <a:off x="5599113" y="2995613"/>
              <a:ext cx="1482725" cy="2922588"/>
            </a:xfrm>
            <a:custGeom>
              <a:avLst/>
              <a:gdLst>
                <a:gd name="T0" fmla="*/ 0 w 934"/>
                <a:gd name="T1" fmla="*/ 0 h 1841"/>
                <a:gd name="T2" fmla="*/ 636 w 934"/>
                <a:gd name="T3" fmla="*/ 310 h 1841"/>
                <a:gd name="T4" fmla="*/ 413 w 934"/>
                <a:gd name="T5" fmla="*/ 809 h 1841"/>
                <a:gd name="T6" fmla="*/ 158 w 934"/>
                <a:gd name="T7" fmla="*/ 1121 h 1841"/>
                <a:gd name="T8" fmla="*/ 40 w 934"/>
                <a:gd name="T9" fmla="*/ 400 h 1841"/>
                <a:gd name="T10" fmla="*/ 934 w 934"/>
                <a:gd name="T11" fmla="*/ 951 h 1841"/>
                <a:gd name="T12" fmla="*/ 641 w 934"/>
                <a:gd name="T13" fmla="*/ 1841 h 1841"/>
              </a:gdLst>
              <a:ahLst/>
              <a:cxnLst>
                <a:cxn ang="0">
                  <a:pos x="T0" y="T1"/>
                </a:cxn>
                <a:cxn ang="0">
                  <a:pos x="T2" y="T3"/>
                </a:cxn>
                <a:cxn ang="0">
                  <a:pos x="T4" y="T5"/>
                </a:cxn>
                <a:cxn ang="0">
                  <a:pos x="T6" y="T7"/>
                </a:cxn>
                <a:cxn ang="0">
                  <a:pos x="T8" y="T9"/>
                </a:cxn>
                <a:cxn ang="0">
                  <a:pos x="T10" y="T11"/>
                </a:cxn>
                <a:cxn ang="0">
                  <a:pos x="T12" y="T13"/>
                </a:cxn>
              </a:cxnLst>
              <a:rect l="0" t="0" r="r" b="b"/>
              <a:pathLst>
                <a:path w="934" h="1841">
                  <a:moveTo>
                    <a:pt x="0" y="0"/>
                  </a:moveTo>
                  <a:lnTo>
                    <a:pt x="636" y="310"/>
                  </a:lnTo>
                  <a:lnTo>
                    <a:pt x="413" y="809"/>
                  </a:lnTo>
                  <a:lnTo>
                    <a:pt x="158" y="1121"/>
                  </a:lnTo>
                  <a:lnTo>
                    <a:pt x="40" y="400"/>
                  </a:lnTo>
                  <a:lnTo>
                    <a:pt x="934" y="951"/>
                  </a:lnTo>
                  <a:lnTo>
                    <a:pt x="641" y="1841"/>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6" name="Line 7"/>
            <p:cNvSpPr>
              <a:spLocks noChangeShapeType="1"/>
            </p:cNvSpPr>
            <p:nvPr/>
          </p:nvSpPr>
          <p:spPr bwMode="auto">
            <a:xfrm flipH="1">
              <a:off x="4295776" y="4775200"/>
              <a:ext cx="1554163" cy="1300163"/>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7" name="Freeform 8"/>
            <p:cNvSpPr>
              <a:spLocks/>
            </p:cNvSpPr>
            <p:nvPr/>
          </p:nvSpPr>
          <p:spPr bwMode="auto">
            <a:xfrm>
              <a:off x="3217863" y="3671888"/>
              <a:ext cx="1025525" cy="2505075"/>
            </a:xfrm>
            <a:custGeom>
              <a:avLst/>
              <a:gdLst>
                <a:gd name="T0" fmla="*/ 646 w 646"/>
                <a:gd name="T1" fmla="*/ 0 h 1578"/>
                <a:gd name="T2" fmla="*/ 506 w 646"/>
                <a:gd name="T3" fmla="*/ 658 h 1578"/>
                <a:gd name="T4" fmla="*/ 0 w 646"/>
                <a:gd name="T5" fmla="*/ 1022 h 1578"/>
                <a:gd name="T6" fmla="*/ 398 w 646"/>
                <a:gd name="T7" fmla="*/ 1578 h 1578"/>
              </a:gdLst>
              <a:ahLst/>
              <a:cxnLst>
                <a:cxn ang="0">
                  <a:pos x="T0" y="T1"/>
                </a:cxn>
                <a:cxn ang="0">
                  <a:pos x="T2" y="T3"/>
                </a:cxn>
                <a:cxn ang="0">
                  <a:pos x="T4" y="T5"/>
                </a:cxn>
                <a:cxn ang="0">
                  <a:pos x="T6" y="T7"/>
                </a:cxn>
              </a:cxnLst>
              <a:rect l="0" t="0" r="r" b="b"/>
              <a:pathLst>
                <a:path w="646" h="1578">
                  <a:moveTo>
                    <a:pt x="646" y="0"/>
                  </a:moveTo>
                  <a:lnTo>
                    <a:pt x="506" y="658"/>
                  </a:lnTo>
                  <a:lnTo>
                    <a:pt x="0" y="1022"/>
                  </a:lnTo>
                  <a:lnTo>
                    <a:pt x="398" y="1578"/>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8" name="Freeform 9"/>
            <p:cNvSpPr>
              <a:spLocks/>
            </p:cNvSpPr>
            <p:nvPr/>
          </p:nvSpPr>
          <p:spPr bwMode="auto">
            <a:xfrm>
              <a:off x="1817688" y="4603750"/>
              <a:ext cx="1400175" cy="1006475"/>
            </a:xfrm>
            <a:custGeom>
              <a:avLst/>
              <a:gdLst>
                <a:gd name="T0" fmla="*/ 882 w 882"/>
                <a:gd name="T1" fmla="*/ 435 h 634"/>
                <a:gd name="T2" fmla="*/ 587 w 882"/>
                <a:gd name="T3" fmla="*/ 0 h 634"/>
                <a:gd name="T4" fmla="*/ 0 w 882"/>
                <a:gd name="T5" fmla="*/ 634 h 634"/>
              </a:gdLst>
              <a:ahLst/>
              <a:cxnLst>
                <a:cxn ang="0">
                  <a:pos x="T0" y="T1"/>
                </a:cxn>
                <a:cxn ang="0">
                  <a:pos x="T2" y="T3"/>
                </a:cxn>
                <a:cxn ang="0">
                  <a:pos x="T4" y="T5"/>
                </a:cxn>
              </a:cxnLst>
              <a:rect l="0" t="0" r="r" b="b"/>
              <a:pathLst>
                <a:path w="882" h="634">
                  <a:moveTo>
                    <a:pt x="882" y="435"/>
                  </a:moveTo>
                  <a:lnTo>
                    <a:pt x="587" y="0"/>
                  </a:lnTo>
                  <a:lnTo>
                    <a:pt x="0" y="63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09" name="Freeform 10"/>
            <p:cNvSpPr>
              <a:spLocks/>
            </p:cNvSpPr>
            <p:nvPr/>
          </p:nvSpPr>
          <p:spPr bwMode="auto">
            <a:xfrm>
              <a:off x="2538413" y="3273425"/>
              <a:ext cx="1614488" cy="1330325"/>
            </a:xfrm>
            <a:custGeom>
              <a:avLst/>
              <a:gdLst>
                <a:gd name="T0" fmla="*/ 133 w 1017"/>
                <a:gd name="T1" fmla="*/ 838 h 838"/>
                <a:gd name="T2" fmla="*/ 0 w 1017"/>
                <a:gd name="T3" fmla="*/ 393 h 838"/>
                <a:gd name="T4" fmla="*/ 341 w 1017"/>
                <a:gd name="T5" fmla="*/ 0 h 838"/>
                <a:gd name="T6" fmla="*/ 1017 w 1017"/>
                <a:gd name="T7" fmla="*/ 516 h 838"/>
              </a:gdLst>
              <a:ahLst/>
              <a:cxnLst>
                <a:cxn ang="0">
                  <a:pos x="T0" y="T1"/>
                </a:cxn>
                <a:cxn ang="0">
                  <a:pos x="T2" y="T3"/>
                </a:cxn>
                <a:cxn ang="0">
                  <a:pos x="T4" y="T5"/>
                </a:cxn>
                <a:cxn ang="0">
                  <a:pos x="T6" y="T7"/>
                </a:cxn>
              </a:cxnLst>
              <a:rect l="0" t="0" r="r" b="b"/>
              <a:pathLst>
                <a:path w="1017" h="838">
                  <a:moveTo>
                    <a:pt x="133" y="838"/>
                  </a:moveTo>
                  <a:lnTo>
                    <a:pt x="0" y="393"/>
                  </a:lnTo>
                  <a:lnTo>
                    <a:pt x="341" y="0"/>
                  </a:lnTo>
                  <a:lnTo>
                    <a:pt x="1017" y="51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0" name="Freeform 11"/>
            <p:cNvSpPr>
              <a:spLocks/>
            </p:cNvSpPr>
            <p:nvPr/>
          </p:nvSpPr>
          <p:spPr bwMode="auto">
            <a:xfrm>
              <a:off x="1638301" y="681038"/>
              <a:ext cx="1801813" cy="3133725"/>
            </a:xfrm>
            <a:custGeom>
              <a:avLst/>
              <a:gdLst>
                <a:gd name="T0" fmla="*/ 551 w 1135"/>
                <a:gd name="T1" fmla="*/ 0 h 1974"/>
                <a:gd name="T2" fmla="*/ 1135 w 1135"/>
                <a:gd name="T3" fmla="*/ 1136 h 1974"/>
                <a:gd name="T4" fmla="*/ 447 w 1135"/>
                <a:gd name="T5" fmla="*/ 1884 h 1974"/>
                <a:gd name="T6" fmla="*/ 265 w 1135"/>
                <a:gd name="T7" fmla="*/ 1798 h 1974"/>
                <a:gd name="T8" fmla="*/ 0 w 1135"/>
                <a:gd name="T9" fmla="*/ 1974 h 1974"/>
              </a:gdLst>
              <a:ahLst/>
              <a:cxnLst>
                <a:cxn ang="0">
                  <a:pos x="T0" y="T1"/>
                </a:cxn>
                <a:cxn ang="0">
                  <a:pos x="T2" y="T3"/>
                </a:cxn>
                <a:cxn ang="0">
                  <a:pos x="T4" y="T5"/>
                </a:cxn>
                <a:cxn ang="0">
                  <a:pos x="T6" y="T7"/>
                </a:cxn>
                <a:cxn ang="0">
                  <a:pos x="T8" y="T9"/>
                </a:cxn>
              </a:cxnLst>
              <a:rect l="0" t="0" r="r" b="b"/>
              <a:pathLst>
                <a:path w="1135" h="1974">
                  <a:moveTo>
                    <a:pt x="551" y="0"/>
                  </a:moveTo>
                  <a:lnTo>
                    <a:pt x="1135" y="1136"/>
                  </a:lnTo>
                  <a:lnTo>
                    <a:pt x="447" y="1884"/>
                  </a:lnTo>
                  <a:lnTo>
                    <a:pt x="265" y="1798"/>
                  </a:lnTo>
                  <a:lnTo>
                    <a:pt x="0" y="1974"/>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1" name="Freeform 12"/>
            <p:cNvSpPr>
              <a:spLocks/>
            </p:cNvSpPr>
            <p:nvPr/>
          </p:nvSpPr>
          <p:spPr bwMode="auto">
            <a:xfrm>
              <a:off x="2058988" y="3317875"/>
              <a:ext cx="506413" cy="217488"/>
            </a:xfrm>
            <a:custGeom>
              <a:avLst/>
              <a:gdLst>
                <a:gd name="T0" fmla="*/ 0 w 319"/>
                <a:gd name="T1" fmla="*/ 137 h 137"/>
                <a:gd name="T2" fmla="*/ 160 w 319"/>
                <a:gd name="T3" fmla="*/ 0 h 137"/>
                <a:gd name="T4" fmla="*/ 319 w 319"/>
                <a:gd name="T5" fmla="*/ 76 h 137"/>
              </a:gdLst>
              <a:ahLst/>
              <a:cxnLst>
                <a:cxn ang="0">
                  <a:pos x="T0" y="T1"/>
                </a:cxn>
                <a:cxn ang="0">
                  <a:pos x="T2" y="T3"/>
                </a:cxn>
                <a:cxn ang="0">
                  <a:pos x="T4" y="T5"/>
                </a:cxn>
              </a:cxnLst>
              <a:rect l="0" t="0" r="r" b="b"/>
              <a:pathLst>
                <a:path w="319" h="137">
                  <a:moveTo>
                    <a:pt x="0" y="137"/>
                  </a:moveTo>
                  <a:lnTo>
                    <a:pt x="160" y="0"/>
                  </a:lnTo>
                  <a:lnTo>
                    <a:pt x="319" y="76"/>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2" name="Line 13"/>
            <p:cNvSpPr>
              <a:spLocks noChangeShapeType="1"/>
            </p:cNvSpPr>
            <p:nvPr/>
          </p:nvSpPr>
          <p:spPr bwMode="auto">
            <a:xfrm flipH="1" flipV="1">
              <a:off x="2411413" y="3367088"/>
              <a:ext cx="127000" cy="530225"/>
            </a:xfrm>
            <a:prstGeom prst="line">
              <a:avLst/>
            </a:prstGeom>
            <a:noFill/>
            <a:ln w="21590" cap="flat">
              <a:solidFill>
                <a:schemeClr val="bg1">
                  <a:alpha val="1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3" name="Oval 14"/>
            <p:cNvSpPr>
              <a:spLocks noChangeArrowheads="1"/>
            </p:cNvSpPr>
            <p:nvPr/>
          </p:nvSpPr>
          <p:spPr bwMode="auto">
            <a:xfrm>
              <a:off x="3968751" y="4670425"/>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4" name="Oval 15"/>
            <p:cNvSpPr>
              <a:spLocks noChangeArrowheads="1"/>
            </p:cNvSpPr>
            <p:nvPr/>
          </p:nvSpPr>
          <p:spPr bwMode="auto">
            <a:xfrm>
              <a:off x="4100513" y="40401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5" name="Oval 16"/>
            <p:cNvSpPr>
              <a:spLocks noChangeArrowheads="1"/>
            </p:cNvSpPr>
            <p:nvPr/>
          </p:nvSpPr>
          <p:spPr bwMode="auto">
            <a:xfrm>
              <a:off x="4191001"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6" name="Oval 17"/>
            <p:cNvSpPr>
              <a:spLocks noChangeArrowheads="1"/>
            </p:cNvSpPr>
            <p:nvPr/>
          </p:nvSpPr>
          <p:spPr bwMode="auto">
            <a:xfrm>
              <a:off x="5268913" y="386238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7" name="Oval 18"/>
            <p:cNvSpPr>
              <a:spLocks noChangeArrowheads="1"/>
            </p:cNvSpPr>
            <p:nvPr/>
          </p:nvSpPr>
          <p:spPr bwMode="auto">
            <a:xfrm>
              <a:off x="5546726" y="2941638"/>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8" name="Oval 19"/>
            <p:cNvSpPr>
              <a:spLocks noChangeArrowheads="1"/>
            </p:cNvSpPr>
            <p:nvPr/>
          </p:nvSpPr>
          <p:spPr bwMode="auto">
            <a:xfrm>
              <a:off x="5162551" y="234473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19" name="Oval 20"/>
            <p:cNvSpPr>
              <a:spLocks noChangeArrowheads="1"/>
            </p:cNvSpPr>
            <p:nvPr/>
          </p:nvSpPr>
          <p:spPr bwMode="auto">
            <a:xfrm>
              <a:off x="6556376" y="34353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0" name="Oval 21"/>
            <p:cNvSpPr>
              <a:spLocks noChangeArrowheads="1"/>
            </p:cNvSpPr>
            <p:nvPr/>
          </p:nvSpPr>
          <p:spPr bwMode="auto">
            <a:xfrm>
              <a:off x="7029451" y="44497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1" name="Oval 22"/>
            <p:cNvSpPr>
              <a:spLocks noChangeArrowheads="1"/>
            </p:cNvSpPr>
            <p:nvPr/>
          </p:nvSpPr>
          <p:spPr bwMode="auto">
            <a:xfrm>
              <a:off x="5610226" y="35734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2" name="Oval 23"/>
            <p:cNvSpPr>
              <a:spLocks noChangeArrowheads="1"/>
            </p:cNvSpPr>
            <p:nvPr/>
          </p:nvSpPr>
          <p:spPr bwMode="auto">
            <a:xfrm>
              <a:off x="6980238" y="51927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3" name="Oval 24"/>
            <p:cNvSpPr>
              <a:spLocks noChangeArrowheads="1"/>
            </p:cNvSpPr>
            <p:nvPr/>
          </p:nvSpPr>
          <p:spPr bwMode="auto">
            <a:xfrm>
              <a:off x="3476626" y="5678488"/>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4" name="Oval 25"/>
            <p:cNvSpPr>
              <a:spLocks noChangeArrowheads="1"/>
            </p:cNvSpPr>
            <p:nvPr/>
          </p:nvSpPr>
          <p:spPr bwMode="auto">
            <a:xfrm>
              <a:off x="3165476" y="524510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5" name="Oval 26"/>
            <p:cNvSpPr>
              <a:spLocks noChangeArrowheads="1"/>
            </p:cNvSpPr>
            <p:nvPr/>
          </p:nvSpPr>
          <p:spPr bwMode="auto">
            <a:xfrm>
              <a:off x="4843463" y="2660650"/>
              <a:ext cx="106363"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6" name="Oval 27"/>
            <p:cNvSpPr>
              <a:spLocks noChangeArrowheads="1"/>
            </p:cNvSpPr>
            <p:nvPr/>
          </p:nvSpPr>
          <p:spPr bwMode="auto">
            <a:xfrm>
              <a:off x="4378326" y="213836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7" name="Oval 28"/>
            <p:cNvSpPr>
              <a:spLocks noChangeArrowheads="1"/>
            </p:cNvSpPr>
            <p:nvPr/>
          </p:nvSpPr>
          <p:spPr bwMode="auto">
            <a:xfrm>
              <a:off x="3019426" y="1720850"/>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8" name="Oval 29"/>
            <p:cNvSpPr>
              <a:spLocks noChangeArrowheads="1"/>
            </p:cNvSpPr>
            <p:nvPr/>
          </p:nvSpPr>
          <p:spPr bwMode="auto">
            <a:xfrm>
              <a:off x="2967038" y="2157413"/>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29" name="Oval 30"/>
            <p:cNvSpPr>
              <a:spLocks noChangeArrowheads="1"/>
            </p:cNvSpPr>
            <p:nvPr/>
          </p:nvSpPr>
          <p:spPr bwMode="auto">
            <a:xfrm>
              <a:off x="3387726" y="243205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0" name="Oval 31"/>
            <p:cNvSpPr>
              <a:spLocks noChangeArrowheads="1"/>
            </p:cNvSpPr>
            <p:nvPr/>
          </p:nvSpPr>
          <p:spPr bwMode="auto">
            <a:xfrm>
              <a:off x="2513013" y="33861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1" name="Oval 32"/>
            <p:cNvSpPr>
              <a:spLocks noChangeArrowheads="1"/>
            </p:cNvSpPr>
            <p:nvPr/>
          </p:nvSpPr>
          <p:spPr bwMode="auto">
            <a:xfrm>
              <a:off x="2257426" y="326548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2" name="Oval 33"/>
            <p:cNvSpPr>
              <a:spLocks noChangeArrowheads="1"/>
            </p:cNvSpPr>
            <p:nvPr/>
          </p:nvSpPr>
          <p:spPr bwMode="auto">
            <a:xfrm>
              <a:off x="2295526" y="3619500"/>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3" name="Oval 34"/>
            <p:cNvSpPr>
              <a:spLocks noChangeArrowheads="1"/>
            </p:cNvSpPr>
            <p:nvPr/>
          </p:nvSpPr>
          <p:spPr bwMode="auto">
            <a:xfrm>
              <a:off x="2005013" y="3482975"/>
              <a:ext cx="106363"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4" name="Oval 35"/>
            <p:cNvSpPr>
              <a:spLocks noChangeArrowheads="1"/>
            </p:cNvSpPr>
            <p:nvPr/>
          </p:nvSpPr>
          <p:spPr bwMode="auto">
            <a:xfrm>
              <a:off x="2697163" y="4549775"/>
              <a:ext cx="104775" cy="106363"/>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5" name="Oval 36"/>
            <p:cNvSpPr>
              <a:spLocks noChangeArrowheads="1"/>
            </p:cNvSpPr>
            <p:nvPr/>
          </p:nvSpPr>
          <p:spPr bwMode="auto">
            <a:xfrm>
              <a:off x="3027363" y="3221038"/>
              <a:ext cx="104775" cy="104775"/>
            </a:xfrm>
            <a:prstGeom prst="ellipse">
              <a:avLst/>
            </a:prstGeom>
            <a:solidFill>
              <a:srgbClr val="FFFFFF">
                <a:alpha val="40000"/>
              </a:srgbClr>
            </a:solidFill>
            <a:ln w="21590">
              <a:solidFill>
                <a:schemeClr val="bg1">
                  <a:alpha val="10000"/>
                </a:schemeClr>
              </a:solidFill>
              <a:round/>
              <a:headEnd/>
              <a:tailEnd/>
            </a:ln>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6" name="Freeform 37"/>
            <p:cNvSpPr>
              <a:spLocks/>
            </p:cNvSpPr>
            <p:nvPr/>
          </p:nvSpPr>
          <p:spPr bwMode="auto">
            <a:xfrm>
              <a:off x="5073651" y="5245100"/>
              <a:ext cx="3028950" cy="931863"/>
            </a:xfrm>
            <a:custGeom>
              <a:avLst/>
              <a:gdLst>
                <a:gd name="T0" fmla="*/ 0 w 1908"/>
                <a:gd name="T1" fmla="*/ 493 h 587"/>
                <a:gd name="T2" fmla="*/ 1234 w 1908"/>
                <a:gd name="T3" fmla="*/ 0 h 587"/>
                <a:gd name="T4" fmla="*/ 1908 w 1908"/>
                <a:gd name="T5" fmla="*/ 587 h 587"/>
              </a:gdLst>
              <a:ahLst/>
              <a:cxnLst>
                <a:cxn ang="0">
                  <a:pos x="T0" y="T1"/>
                </a:cxn>
                <a:cxn ang="0">
                  <a:pos x="T2" y="T3"/>
                </a:cxn>
                <a:cxn ang="0">
                  <a:pos x="T4" y="T5"/>
                </a:cxn>
              </a:cxnLst>
              <a:rect l="0" t="0" r="r" b="b"/>
              <a:pathLst>
                <a:path w="1908" h="587">
                  <a:moveTo>
                    <a:pt x="0" y="493"/>
                  </a:moveTo>
                  <a:lnTo>
                    <a:pt x="1234" y="0"/>
                  </a:lnTo>
                  <a:lnTo>
                    <a:pt x="1908" y="587"/>
                  </a:lnTo>
                </a:path>
              </a:pathLst>
            </a:custGeom>
            <a:noFill/>
            <a:ln w="21590" cap="flat">
              <a:solidFill>
                <a:schemeClr val="bg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137" name="组合 136"/>
          <p:cNvGrpSpPr/>
          <p:nvPr/>
        </p:nvGrpSpPr>
        <p:grpSpPr>
          <a:xfrm>
            <a:off x="-7428749" y="8678140"/>
            <a:ext cx="15470868" cy="10489304"/>
            <a:chOff x="-287338" y="3659188"/>
            <a:chExt cx="4994276" cy="3386137"/>
          </a:xfrm>
          <a:solidFill>
            <a:srgbClr val="FFFFFF">
              <a:alpha val="30196"/>
            </a:srgbClr>
          </a:solidFill>
        </p:grpSpPr>
        <p:sp>
          <p:nvSpPr>
            <p:cNvPr id="138" name="Freeform 5"/>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close/>
                  <a:moveTo>
                    <a:pt x="1532" y="1310"/>
                  </a:moveTo>
                  <a:lnTo>
                    <a:pt x="1288" y="1490"/>
                  </a:lnTo>
                  <a:lnTo>
                    <a:pt x="1167" y="1346"/>
                  </a:lnTo>
                  <a:lnTo>
                    <a:pt x="1158" y="1353"/>
                  </a:lnTo>
                  <a:lnTo>
                    <a:pt x="1286" y="1502"/>
                  </a:lnTo>
                  <a:lnTo>
                    <a:pt x="1537" y="1315"/>
                  </a:lnTo>
                  <a:lnTo>
                    <a:pt x="1532" y="1310"/>
                  </a:lnTo>
                  <a:close/>
                  <a:moveTo>
                    <a:pt x="1645" y="990"/>
                  </a:moveTo>
                  <a:lnTo>
                    <a:pt x="1638" y="995"/>
                  </a:lnTo>
                  <a:lnTo>
                    <a:pt x="1761" y="1137"/>
                  </a:lnTo>
                  <a:lnTo>
                    <a:pt x="1539" y="1303"/>
                  </a:lnTo>
                  <a:lnTo>
                    <a:pt x="1546" y="1310"/>
                  </a:lnTo>
                  <a:lnTo>
                    <a:pt x="1776" y="1140"/>
                  </a:lnTo>
                  <a:lnTo>
                    <a:pt x="1645" y="990"/>
                  </a:lnTo>
                  <a:close/>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9" name="Freeform 6"/>
            <p:cNvSpPr>
              <a:spLocks noEditPoints="1"/>
            </p:cNvSpPr>
            <p:nvPr/>
          </p:nvSpPr>
          <p:spPr bwMode="auto">
            <a:xfrm>
              <a:off x="625475" y="3914775"/>
              <a:ext cx="4037013" cy="2963862"/>
            </a:xfrm>
            <a:custGeom>
              <a:avLst/>
              <a:gdLst>
                <a:gd name="T0" fmla="*/ 1771 w 2543"/>
                <a:gd name="T1" fmla="*/ 1550 h 1867"/>
                <a:gd name="T2" fmla="*/ 1297 w 2543"/>
                <a:gd name="T3" fmla="*/ 1860 h 1867"/>
                <a:gd name="T4" fmla="*/ 1302 w 2543"/>
                <a:gd name="T5" fmla="*/ 1867 h 1867"/>
                <a:gd name="T6" fmla="*/ 1776 w 2543"/>
                <a:gd name="T7" fmla="*/ 1557 h 1867"/>
                <a:gd name="T8" fmla="*/ 1771 w 2543"/>
                <a:gd name="T9" fmla="*/ 1550 h 1867"/>
                <a:gd name="T10" fmla="*/ 1532 w 2543"/>
                <a:gd name="T11" fmla="*/ 1310 h 1867"/>
                <a:gd name="T12" fmla="*/ 1288 w 2543"/>
                <a:gd name="T13" fmla="*/ 1490 h 1867"/>
                <a:gd name="T14" fmla="*/ 1167 w 2543"/>
                <a:gd name="T15" fmla="*/ 1346 h 1867"/>
                <a:gd name="T16" fmla="*/ 1158 w 2543"/>
                <a:gd name="T17" fmla="*/ 1353 h 1867"/>
                <a:gd name="T18" fmla="*/ 1286 w 2543"/>
                <a:gd name="T19" fmla="*/ 1502 h 1867"/>
                <a:gd name="T20" fmla="*/ 1537 w 2543"/>
                <a:gd name="T21" fmla="*/ 1315 h 1867"/>
                <a:gd name="T22" fmla="*/ 1532 w 2543"/>
                <a:gd name="T23" fmla="*/ 1310 h 1867"/>
                <a:gd name="T24" fmla="*/ 1645 w 2543"/>
                <a:gd name="T25" fmla="*/ 990 h 1867"/>
                <a:gd name="T26" fmla="*/ 1638 w 2543"/>
                <a:gd name="T27" fmla="*/ 995 h 1867"/>
                <a:gd name="T28" fmla="*/ 1761 w 2543"/>
                <a:gd name="T29" fmla="*/ 1137 h 1867"/>
                <a:gd name="T30" fmla="*/ 1539 w 2543"/>
                <a:gd name="T31" fmla="*/ 1303 h 1867"/>
                <a:gd name="T32" fmla="*/ 1546 w 2543"/>
                <a:gd name="T33" fmla="*/ 1310 h 1867"/>
                <a:gd name="T34" fmla="*/ 1776 w 2543"/>
                <a:gd name="T35" fmla="*/ 1140 h 1867"/>
                <a:gd name="T36" fmla="*/ 1645 w 2543"/>
                <a:gd name="T37" fmla="*/ 990 h 1867"/>
                <a:gd name="T38" fmla="*/ 1063 w 2543"/>
                <a:gd name="T39" fmla="*/ 0 h 1867"/>
                <a:gd name="T40" fmla="*/ 467 w 2543"/>
                <a:gd name="T41" fmla="*/ 516 h 1867"/>
                <a:gd name="T42" fmla="*/ 471 w 2543"/>
                <a:gd name="T43" fmla="*/ 521 h 1867"/>
                <a:gd name="T44" fmla="*/ 462 w 2543"/>
                <a:gd name="T45" fmla="*/ 526 h 1867"/>
                <a:gd name="T46" fmla="*/ 459 w 2543"/>
                <a:gd name="T47" fmla="*/ 521 h 1867"/>
                <a:gd name="T48" fmla="*/ 459 w 2543"/>
                <a:gd name="T49" fmla="*/ 523 h 1867"/>
                <a:gd name="T50" fmla="*/ 817 w 2543"/>
                <a:gd name="T51" fmla="*/ 948 h 1867"/>
                <a:gd name="T52" fmla="*/ 284 w 2543"/>
                <a:gd name="T53" fmla="*/ 1225 h 1867"/>
                <a:gd name="T54" fmla="*/ 287 w 2543"/>
                <a:gd name="T55" fmla="*/ 1230 h 1867"/>
                <a:gd name="T56" fmla="*/ 280 w 2543"/>
                <a:gd name="T57" fmla="*/ 1234 h 1867"/>
                <a:gd name="T58" fmla="*/ 277 w 2543"/>
                <a:gd name="T59" fmla="*/ 1232 h 1867"/>
                <a:gd name="T60" fmla="*/ 0 w 2543"/>
                <a:gd name="T61" fmla="*/ 1863 h 1867"/>
                <a:gd name="T62" fmla="*/ 10 w 2543"/>
                <a:gd name="T63" fmla="*/ 1865 h 1867"/>
                <a:gd name="T64" fmla="*/ 287 w 2543"/>
                <a:gd name="T65" fmla="*/ 1234 h 1867"/>
                <a:gd name="T66" fmla="*/ 824 w 2543"/>
                <a:gd name="T67" fmla="*/ 955 h 1867"/>
                <a:gd name="T68" fmla="*/ 1153 w 2543"/>
                <a:gd name="T69" fmla="*/ 1346 h 1867"/>
                <a:gd name="T70" fmla="*/ 1160 w 2543"/>
                <a:gd name="T71" fmla="*/ 1339 h 1867"/>
                <a:gd name="T72" fmla="*/ 831 w 2543"/>
                <a:gd name="T73" fmla="*/ 950 h 1867"/>
                <a:gd name="T74" fmla="*/ 1361 w 2543"/>
                <a:gd name="T75" fmla="*/ 675 h 1867"/>
                <a:gd name="T76" fmla="*/ 1634 w 2543"/>
                <a:gd name="T77" fmla="*/ 988 h 1867"/>
                <a:gd name="T78" fmla="*/ 1641 w 2543"/>
                <a:gd name="T79" fmla="*/ 983 h 1867"/>
                <a:gd name="T80" fmla="*/ 1364 w 2543"/>
                <a:gd name="T81" fmla="*/ 663 h 1867"/>
                <a:gd name="T82" fmla="*/ 826 w 2543"/>
                <a:gd name="T83" fmla="*/ 943 h 1867"/>
                <a:gd name="T84" fmla="*/ 471 w 2543"/>
                <a:gd name="T85" fmla="*/ 523 h 1867"/>
                <a:gd name="T86" fmla="*/ 1068 w 2543"/>
                <a:gd name="T87" fmla="*/ 12 h 1867"/>
                <a:gd name="T88" fmla="*/ 1877 w 2543"/>
                <a:gd name="T89" fmla="*/ 230 h 1867"/>
                <a:gd name="T90" fmla="*/ 2064 w 2543"/>
                <a:gd name="T91" fmla="*/ 668 h 1867"/>
                <a:gd name="T92" fmla="*/ 2067 w 2543"/>
                <a:gd name="T93" fmla="*/ 666 h 1867"/>
                <a:gd name="T94" fmla="*/ 2072 w 2543"/>
                <a:gd name="T95" fmla="*/ 673 h 1867"/>
                <a:gd name="T96" fmla="*/ 2072 w 2543"/>
                <a:gd name="T97" fmla="*/ 673 h 1867"/>
                <a:gd name="T98" fmla="*/ 2318 w 2543"/>
                <a:gd name="T99" fmla="*/ 618 h 1867"/>
                <a:gd name="T100" fmla="*/ 2325 w 2543"/>
                <a:gd name="T101" fmla="*/ 609 h 1867"/>
                <a:gd name="T102" fmla="*/ 2332 w 2543"/>
                <a:gd name="T103" fmla="*/ 614 h 1867"/>
                <a:gd name="T104" fmla="*/ 2327 w 2543"/>
                <a:gd name="T105" fmla="*/ 621 h 1867"/>
                <a:gd name="T106" fmla="*/ 2531 w 2543"/>
                <a:gd name="T107" fmla="*/ 1052 h 1867"/>
                <a:gd name="T108" fmla="*/ 1778 w 2543"/>
                <a:gd name="T109" fmla="*/ 1545 h 1867"/>
                <a:gd name="T110" fmla="*/ 1785 w 2543"/>
                <a:gd name="T111" fmla="*/ 1552 h 1867"/>
                <a:gd name="T112" fmla="*/ 2543 w 2543"/>
                <a:gd name="T113" fmla="*/ 1057 h 1867"/>
                <a:gd name="T114" fmla="*/ 2330 w 2543"/>
                <a:gd name="T115" fmla="*/ 606 h 1867"/>
                <a:gd name="T116" fmla="*/ 2072 w 2543"/>
                <a:gd name="T117" fmla="*/ 663 h 1867"/>
                <a:gd name="T118" fmla="*/ 1882 w 2543"/>
                <a:gd name="T119" fmla="*/ 222 h 1867"/>
                <a:gd name="T120" fmla="*/ 1063 w 2543"/>
                <a:gd name="T121"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3" h="1867">
                  <a:moveTo>
                    <a:pt x="1771" y="1550"/>
                  </a:moveTo>
                  <a:lnTo>
                    <a:pt x="1297" y="1860"/>
                  </a:lnTo>
                  <a:lnTo>
                    <a:pt x="1302" y="1867"/>
                  </a:lnTo>
                  <a:lnTo>
                    <a:pt x="1776" y="1557"/>
                  </a:lnTo>
                  <a:lnTo>
                    <a:pt x="1771" y="1550"/>
                  </a:lnTo>
                  <a:moveTo>
                    <a:pt x="1532" y="1310"/>
                  </a:moveTo>
                  <a:lnTo>
                    <a:pt x="1288" y="1490"/>
                  </a:lnTo>
                  <a:lnTo>
                    <a:pt x="1167" y="1346"/>
                  </a:lnTo>
                  <a:lnTo>
                    <a:pt x="1158" y="1353"/>
                  </a:lnTo>
                  <a:lnTo>
                    <a:pt x="1286" y="1502"/>
                  </a:lnTo>
                  <a:lnTo>
                    <a:pt x="1537" y="1315"/>
                  </a:lnTo>
                  <a:lnTo>
                    <a:pt x="1532" y="1310"/>
                  </a:lnTo>
                  <a:moveTo>
                    <a:pt x="1645" y="990"/>
                  </a:moveTo>
                  <a:lnTo>
                    <a:pt x="1638" y="995"/>
                  </a:lnTo>
                  <a:lnTo>
                    <a:pt x="1761" y="1137"/>
                  </a:lnTo>
                  <a:lnTo>
                    <a:pt x="1539" y="1303"/>
                  </a:lnTo>
                  <a:lnTo>
                    <a:pt x="1546" y="1310"/>
                  </a:lnTo>
                  <a:lnTo>
                    <a:pt x="1776" y="1140"/>
                  </a:lnTo>
                  <a:lnTo>
                    <a:pt x="1645" y="990"/>
                  </a:lnTo>
                  <a:moveTo>
                    <a:pt x="1063" y="0"/>
                  </a:moveTo>
                  <a:lnTo>
                    <a:pt x="467" y="516"/>
                  </a:lnTo>
                  <a:lnTo>
                    <a:pt x="471" y="521"/>
                  </a:lnTo>
                  <a:lnTo>
                    <a:pt x="462" y="526"/>
                  </a:lnTo>
                  <a:lnTo>
                    <a:pt x="459" y="521"/>
                  </a:lnTo>
                  <a:lnTo>
                    <a:pt x="459" y="523"/>
                  </a:lnTo>
                  <a:lnTo>
                    <a:pt x="817" y="948"/>
                  </a:lnTo>
                  <a:lnTo>
                    <a:pt x="284" y="1225"/>
                  </a:lnTo>
                  <a:lnTo>
                    <a:pt x="287" y="1230"/>
                  </a:lnTo>
                  <a:lnTo>
                    <a:pt x="280" y="1234"/>
                  </a:lnTo>
                  <a:lnTo>
                    <a:pt x="277" y="1232"/>
                  </a:lnTo>
                  <a:lnTo>
                    <a:pt x="0" y="1863"/>
                  </a:lnTo>
                  <a:lnTo>
                    <a:pt x="10" y="1865"/>
                  </a:lnTo>
                  <a:lnTo>
                    <a:pt x="287" y="1234"/>
                  </a:lnTo>
                  <a:lnTo>
                    <a:pt x="824" y="955"/>
                  </a:lnTo>
                  <a:lnTo>
                    <a:pt x="1153" y="1346"/>
                  </a:lnTo>
                  <a:lnTo>
                    <a:pt x="1160" y="1339"/>
                  </a:lnTo>
                  <a:lnTo>
                    <a:pt x="831" y="950"/>
                  </a:lnTo>
                  <a:lnTo>
                    <a:pt x="1361" y="675"/>
                  </a:lnTo>
                  <a:lnTo>
                    <a:pt x="1634" y="988"/>
                  </a:lnTo>
                  <a:lnTo>
                    <a:pt x="1641" y="983"/>
                  </a:lnTo>
                  <a:lnTo>
                    <a:pt x="1364" y="663"/>
                  </a:lnTo>
                  <a:lnTo>
                    <a:pt x="826" y="943"/>
                  </a:lnTo>
                  <a:lnTo>
                    <a:pt x="471" y="523"/>
                  </a:lnTo>
                  <a:lnTo>
                    <a:pt x="1068" y="12"/>
                  </a:lnTo>
                  <a:lnTo>
                    <a:pt x="1877" y="230"/>
                  </a:lnTo>
                  <a:lnTo>
                    <a:pt x="2064" y="668"/>
                  </a:lnTo>
                  <a:lnTo>
                    <a:pt x="2067" y="666"/>
                  </a:lnTo>
                  <a:lnTo>
                    <a:pt x="2072" y="673"/>
                  </a:lnTo>
                  <a:lnTo>
                    <a:pt x="2072" y="673"/>
                  </a:lnTo>
                  <a:lnTo>
                    <a:pt x="2318" y="618"/>
                  </a:lnTo>
                  <a:lnTo>
                    <a:pt x="2325" y="609"/>
                  </a:lnTo>
                  <a:lnTo>
                    <a:pt x="2332" y="614"/>
                  </a:lnTo>
                  <a:lnTo>
                    <a:pt x="2327" y="621"/>
                  </a:lnTo>
                  <a:lnTo>
                    <a:pt x="2531" y="1052"/>
                  </a:lnTo>
                  <a:lnTo>
                    <a:pt x="1778" y="1545"/>
                  </a:lnTo>
                  <a:lnTo>
                    <a:pt x="1785" y="1552"/>
                  </a:lnTo>
                  <a:lnTo>
                    <a:pt x="2543" y="1057"/>
                  </a:lnTo>
                  <a:lnTo>
                    <a:pt x="2330" y="606"/>
                  </a:lnTo>
                  <a:lnTo>
                    <a:pt x="2072" y="663"/>
                  </a:lnTo>
                  <a:lnTo>
                    <a:pt x="1882" y="222"/>
                  </a:lnTo>
                  <a:lnTo>
                    <a:pt x="10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0" name="Freeform 7"/>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close/>
                  <a:moveTo>
                    <a:pt x="1040" y="320"/>
                  </a:moveTo>
                  <a:lnTo>
                    <a:pt x="566" y="671"/>
                  </a:lnTo>
                  <a:lnTo>
                    <a:pt x="573" y="678"/>
                  </a:lnTo>
                  <a:lnTo>
                    <a:pt x="803" y="507"/>
                  </a:lnTo>
                  <a:lnTo>
                    <a:pt x="801" y="505"/>
                  </a:lnTo>
                  <a:lnTo>
                    <a:pt x="808" y="498"/>
                  </a:lnTo>
                  <a:lnTo>
                    <a:pt x="812" y="500"/>
                  </a:lnTo>
                  <a:lnTo>
                    <a:pt x="1044" y="327"/>
                  </a:lnTo>
                  <a:lnTo>
                    <a:pt x="1040" y="320"/>
                  </a:lnTo>
                  <a:close/>
                  <a:moveTo>
                    <a:pt x="1470" y="0"/>
                  </a:moveTo>
                  <a:lnTo>
                    <a:pt x="1047" y="315"/>
                  </a:lnTo>
                  <a:lnTo>
                    <a:pt x="1051" y="322"/>
                  </a:lnTo>
                  <a:lnTo>
                    <a:pt x="1478" y="5"/>
                  </a:lnTo>
                  <a:lnTo>
                    <a:pt x="1473" y="7"/>
                  </a:lnTo>
                  <a:lnTo>
                    <a:pt x="14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1" name="Freeform 8"/>
            <p:cNvSpPr>
              <a:spLocks noEditPoints="1"/>
            </p:cNvSpPr>
            <p:nvPr/>
          </p:nvSpPr>
          <p:spPr bwMode="auto">
            <a:xfrm>
              <a:off x="1568450" y="4975225"/>
              <a:ext cx="2346325" cy="1746250"/>
            </a:xfrm>
            <a:custGeom>
              <a:avLst/>
              <a:gdLst>
                <a:gd name="T0" fmla="*/ 559 w 1478"/>
                <a:gd name="T1" fmla="*/ 678 h 1100"/>
                <a:gd name="T2" fmla="*/ 0 w 1478"/>
                <a:gd name="T3" fmla="*/ 1093 h 1100"/>
                <a:gd name="T4" fmla="*/ 8 w 1478"/>
                <a:gd name="T5" fmla="*/ 1100 h 1100"/>
                <a:gd name="T6" fmla="*/ 564 w 1478"/>
                <a:gd name="T7" fmla="*/ 685 h 1100"/>
                <a:gd name="T8" fmla="*/ 559 w 1478"/>
                <a:gd name="T9" fmla="*/ 678 h 1100"/>
                <a:gd name="T10" fmla="*/ 1040 w 1478"/>
                <a:gd name="T11" fmla="*/ 320 h 1100"/>
                <a:gd name="T12" fmla="*/ 566 w 1478"/>
                <a:gd name="T13" fmla="*/ 671 h 1100"/>
                <a:gd name="T14" fmla="*/ 573 w 1478"/>
                <a:gd name="T15" fmla="*/ 678 h 1100"/>
                <a:gd name="T16" fmla="*/ 803 w 1478"/>
                <a:gd name="T17" fmla="*/ 507 h 1100"/>
                <a:gd name="T18" fmla="*/ 801 w 1478"/>
                <a:gd name="T19" fmla="*/ 505 h 1100"/>
                <a:gd name="T20" fmla="*/ 808 w 1478"/>
                <a:gd name="T21" fmla="*/ 498 h 1100"/>
                <a:gd name="T22" fmla="*/ 812 w 1478"/>
                <a:gd name="T23" fmla="*/ 500 h 1100"/>
                <a:gd name="T24" fmla="*/ 1044 w 1478"/>
                <a:gd name="T25" fmla="*/ 327 h 1100"/>
                <a:gd name="T26" fmla="*/ 1040 w 1478"/>
                <a:gd name="T27" fmla="*/ 320 h 1100"/>
                <a:gd name="T28" fmla="*/ 1470 w 1478"/>
                <a:gd name="T29" fmla="*/ 0 h 1100"/>
                <a:gd name="T30" fmla="*/ 1047 w 1478"/>
                <a:gd name="T31" fmla="*/ 315 h 1100"/>
                <a:gd name="T32" fmla="*/ 1051 w 1478"/>
                <a:gd name="T33" fmla="*/ 322 h 1100"/>
                <a:gd name="T34" fmla="*/ 1478 w 1478"/>
                <a:gd name="T35" fmla="*/ 5 h 1100"/>
                <a:gd name="T36" fmla="*/ 1473 w 1478"/>
                <a:gd name="T37" fmla="*/ 7 h 1100"/>
                <a:gd name="T38" fmla="*/ 1470 w 1478"/>
                <a:gd name="T3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1100">
                  <a:moveTo>
                    <a:pt x="559" y="678"/>
                  </a:moveTo>
                  <a:lnTo>
                    <a:pt x="0" y="1093"/>
                  </a:lnTo>
                  <a:lnTo>
                    <a:pt x="8" y="1100"/>
                  </a:lnTo>
                  <a:lnTo>
                    <a:pt x="564" y="685"/>
                  </a:lnTo>
                  <a:lnTo>
                    <a:pt x="559" y="678"/>
                  </a:lnTo>
                  <a:moveTo>
                    <a:pt x="1040" y="320"/>
                  </a:moveTo>
                  <a:lnTo>
                    <a:pt x="566" y="671"/>
                  </a:lnTo>
                  <a:lnTo>
                    <a:pt x="573" y="678"/>
                  </a:lnTo>
                  <a:lnTo>
                    <a:pt x="803" y="507"/>
                  </a:lnTo>
                  <a:lnTo>
                    <a:pt x="801" y="505"/>
                  </a:lnTo>
                  <a:lnTo>
                    <a:pt x="808" y="498"/>
                  </a:lnTo>
                  <a:lnTo>
                    <a:pt x="812" y="500"/>
                  </a:lnTo>
                  <a:lnTo>
                    <a:pt x="1044" y="327"/>
                  </a:lnTo>
                  <a:lnTo>
                    <a:pt x="1040" y="320"/>
                  </a:lnTo>
                  <a:moveTo>
                    <a:pt x="1470" y="0"/>
                  </a:moveTo>
                  <a:lnTo>
                    <a:pt x="1047" y="315"/>
                  </a:lnTo>
                  <a:lnTo>
                    <a:pt x="1051" y="322"/>
                  </a:lnTo>
                  <a:lnTo>
                    <a:pt x="1478" y="5"/>
                  </a:lnTo>
                  <a:lnTo>
                    <a:pt x="1473" y="7"/>
                  </a:lnTo>
                  <a:lnTo>
                    <a:pt x="147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2" name="Freeform 9"/>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close/>
                  <a:moveTo>
                    <a:pt x="488" y="317"/>
                  </a:moveTo>
                  <a:lnTo>
                    <a:pt x="481" y="322"/>
                  </a:lnTo>
                  <a:lnTo>
                    <a:pt x="485" y="329"/>
                  </a:lnTo>
                  <a:lnTo>
                    <a:pt x="492" y="324"/>
                  </a:lnTo>
                  <a:lnTo>
                    <a:pt x="488" y="317"/>
                  </a:lnTo>
                  <a:close/>
                  <a:moveTo>
                    <a:pt x="914" y="0"/>
                  </a:moveTo>
                  <a:lnTo>
                    <a:pt x="911" y="2"/>
                  </a:lnTo>
                  <a:lnTo>
                    <a:pt x="914" y="9"/>
                  </a:lnTo>
                  <a:lnTo>
                    <a:pt x="919" y="7"/>
                  </a:lnTo>
                  <a:lnTo>
                    <a:pt x="919" y="7"/>
                  </a:lnTo>
                  <a:lnTo>
                    <a:pt x="9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3" name="Freeform 10"/>
            <p:cNvSpPr>
              <a:spLocks noEditPoints="1"/>
            </p:cNvSpPr>
            <p:nvPr/>
          </p:nvSpPr>
          <p:spPr bwMode="auto">
            <a:xfrm>
              <a:off x="2455863" y="4972050"/>
              <a:ext cx="1458913" cy="1090612"/>
            </a:xfrm>
            <a:custGeom>
              <a:avLst/>
              <a:gdLst>
                <a:gd name="T0" fmla="*/ 7 w 919"/>
                <a:gd name="T1" fmla="*/ 673 h 687"/>
                <a:gd name="T2" fmla="*/ 0 w 919"/>
                <a:gd name="T3" fmla="*/ 680 h 687"/>
                <a:gd name="T4" fmla="*/ 5 w 919"/>
                <a:gd name="T5" fmla="*/ 687 h 687"/>
                <a:gd name="T6" fmla="*/ 14 w 919"/>
                <a:gd name="T7" fmla="*/ 680 h 687"/>
                <a:gd name="T8" fmla="*/ 7 w 919"/>
                <a:gd name="T9" fmla="*/ 673 h 687"/>
                <a:gd name="T10" fmla="*/ 488 w 919"/>
                <a:gd name="T11" fmla="*/ 317 h 687"/>
                <a:gd name="T12" fmla="*/ 481 w 919"/>
                <a:gd name="T13" fmla="*/ 322 h 687"/>
                <a:gd name="T14" fmla="*/ 485 w 919"/>
                <a:gd name="T15" fmla="*/ 329 h 687"/>
                <a:gd name="T16" fmla="*/ 492 w 919"/>
                <a:gd name="T17" fmla="*/ 324 h 687"/>
                <a:gd name="T18" fmla="*/ 488 w 919"/>
                <a:gd name="T19" fmla="*/ 317 h 687"/>
                <a:gd name="T20" fmla="*/ 914 w 919"/>
                <a:gd name="T21" fmla="*/ 0 h 687"/>
                <a:gd name="T22" fmla="*/ 911 w 919"/>
                <a:gd name="T23" fmla="*/ 2 h 687"/>
                <a:gd name="T24" fmla="*/ 914 w 919"/>
                <a:gd name="T25" fmla="*/ 9 h 687"/>
                <a:gd name="T26" fmla="*/ 919 w 919"/>
                <a:gd name="T27" fmla="*/ 7 h 687"/>
                <a:gd name="T28" fmla="*/ 919 w 919"/>
                <a:gd name="T29" fmla="*/ 7 h 687"/>
                <a:gd name="T30" fmla="*/ 914 w 919"/>
                <a:gd name="T3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9" h="687">
                  <a:moveTo>
                    <a:pt x="7" y="673"/>
                  </a:moveTo>
                  <a:lnTo>
                    <a:pt x="0" y="680"/>
                  </a:lnTo>
                  <a:lnTo>
                    <a:pt x="5" y="687"/>
                  </a:lnTo>
                  <a:lnTo>
                    <a:pt x="14" y="680"/>
                  </a:lnTo>
                  <a:lnTo>
                    <a:pt x="7" y="673"/>
                  </a:lnTo>
                  <a:moveTo>
                    <a:pt x="488" y="317"/>
                  </a:moveTo>
                  <a:lnTo>
                    <a:pt x="481" y="322"/>
                  </a:lnTo>
                  <a:lnTo>
                    <a:pt x="485" y="329"/>
                  </a:lnTo>
                  <a:lnTo>
                    <a:pt x="492" y="324"/>
                  </a:lnTo>
                  <a:lnTo>
                    <a:pt x="488" y="317"/>
                  </a:lnTo>
                  <a:moveTo>
                    <a:pt x="914" y="0"/>
                  </a:moveTo>
                  <a:lnTo>
                    <a:pt x="911" y="2"/>
                  </a:lnTo>
                  <a:lnTo>
                    <a:pt x="914" y="9"/>
                  </a:lnTo>
                  <a:lnTo>
                    <a:pt x="919" y="7"/>
                  </a:lnTo>
                  <a:lnTo>
                    <a:pt x="919" y="7"/>
                  </a:lnTo>
                  <a:lnTo>
                    <a:pt x="91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4" name="Freeform 11"/>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5" name="Freeform 12"/>
            <p:cNvSpPr>
              <a:spLocks/>
            </p:cNvSpPr>
            <p:nvPr/>
          </p:nvSpPr>
          <p:spPr bwMode="auto">
            <a:xfrm>
              <a:off x="-80963" y="5227638"/>
              <a:ext cx="1157288" cy="681037"/>
            </a:xfrm>
            <a:custGeom>
              <a:avLst/>
              <a:gdLst>
                <a:gd name="T0" fmla="*/ 450 w 729"/>
                <a:gd name="T1" fmla="*/ 0 h 429"/>
                <a:gd name="T2" fmla="*/ 0 w 729"/>
                <a:gd name="T3" fmla="*/ 422 h 429"/>
                <a:gd name="T4" fmla="*/ 7 w 729"/>
                <a:gd name="T5" fmla="*/ 429 h 429"/>
                <a:gd name="T6" fmla="*/ 450 w 729"/>
                <a:gd name="T7" fmla="*/ 14 h 429"/>
                <a:gd name="T8" fmla="*/ 722 w 729"/>
                <a:gd name="T9" fmla="*/ 405 h 429"/>
                <a:gd name="T10" fmla="*/ 725 w 729"/>
                <a:gd name="T11" fmla="*/ 400 h 429"/>
                <a:gd name="T12" fmla="*/ 729 w 729"/>
                <a:gd name="T13" fmla="*/ 398 h 429"/>
                <a:gd name="T14" fmla="*/ 450 w 729"/>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9" h="429">
                  <a:moveTo>
                    <a:pt x="450" y="0"/>
                  </a:moveTo>
                  <a:lnTo>
                    <a:pt x="0" y="422"/>
                  </a:lnTo>
                  <a:lnTo>
                    <a:pt x="7" y="429"/>
                  </a:lnTo>
                  <a:lnTo>
                    <a:pt x="450" y="14"/>
                  </a:lnTo>
                  <a:lnTo>
                    <a:pt x="722" y="405"/>
                  </a:lnTo>
                  <a:lnTo>
                    <a:pt x="725" y="400"/>
                  </a:lnTo>
                  <a:lnTo>
                    <a:pt x="729" y="398"/>
                  </a:lnTo>
                  <a:lnTo>
                    <a:pt x="45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6" name="Freeform 13"/>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7" name="Freeform 14"/>
            <p:cNvSpPr>
              <a:spLocks/>
            </p:cNvSpPr>
            <p:nvPr/>
          </p:nvSpPr>
          <p:spPr bwMode="auto">
            <a:xfrm>
              <a:off x="1065212" y="5859463"/>
              <a:ext cx="15875" cy="14287"/>
            </a:xfrm>
            <a:custGeom>
              <a:avLst/>
              <a:gdLst>
                <a:gd name="T0" fmla="*/ 7 w 10"/>
                <a:gd name="T1" fmla="*/ 0 h 9"/>
                <a:gd name="T2" fmla="*/ 3 w 10"/>
                <a:gd name="T3" fmla="*/ 2 h 9"/>
                <a:gd name="T4" fmla="*/ 0 w 10"/>
                <a:gd name="T5" fmla="*/ 7 h 9"/>
                <a:gd name="T6" fmla="*/ 3 w 10"/>
                <a:gd name="T7" fmla="*/ 9 h 9"/>
                <a:gd name="T8" fmla="*/ 10 w 10"/>
                <a:gd name="T9" fmla="*/ 5 h 9"/>
                <a:gd name="T10" fmla="*/ 7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7" y="0"/>
                  </a:moveTo>
                  <a:lnTo>
                    <a:pt x="3" y="2"/>
                  </a:lnTo>
                  <a:lnTo>
                    <a:pt x="0" y="7"/>
                  </a:lnTo>
                  <a:lnTo>
                    <a:pt x="3" y="9"/>
                  </a:lnTo>
                  <a:lnTo>
                    <a:pt x="10"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8" name="Freeform 15"/>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49" name="Freeform 16"/>
            <p:cNvSpPr>
              <a:spLocks/>
            </p:cNvSpPr>
            <p:nvPr/>
          </p:nvSpPr>
          <p:spPr bwMode="auto">
            <a:xfrm>
              <a:off x="-287338" y="3703638"/>
              <a:ext cx="1654175" cy="1038225"/>
            </a:xfrm>
            <a:custGeom>
              <a:avLst/>
              <a:gdLst>
                <a:gd name="T0" fmla="*/ 772 w 1042"/>
                <a:gd name="T1" fmla="*/ 0 h 654"/>
                <a:gd name="T2" fmla="*/ 0 w 1042"/>
                <a:gd name="T3" fmla="*/ 175 h 654"/>
                <a:gd name="T4" fmla="*/ 2 w 1042"/>
                <a:gd name="T5" fmla="*/ 185 h 654"/>
                <a:gd name="T6" fmla="*/ 765 w 1042"/>
                <a:gd name="T7" fmla="*/ 12 h 654"/>
                <a:gd name="T8" fmla="*/ 1034 w 1042"/>
                <a:gd name="T9" fmla="*/ 654 h 654"/>
                <a:gd name="T10" fmla="*/ 1042 w 1042"/>
                <a:gd name="T11" fmla="*/ 649 h 654"/>
                <a:gd name="T12" fmla="*/ 772 w 1042"/>
                <a:gd name="T13" fmla="*/ 0 h 654"/>
              </a:gdLst>
              <a:ahLst/>
              <a:cxnLst>
                <a:cxn ang="0">
                  <a:pos x="T0" y="T1"/>
                </a:cxn>
                <a:cxn ang="0">
                  <a:pos x="T2" y="T3"/>
                </a:cxn>
                <a:cxn ang="0">
                  <a:pos x="T4" y="T5"/>
                </a:cxn>
                <a:cxn ang="0">
                  <a:pos x="T6" y="T7"/>
                </a:cxn>
                <a:cxn ang="0">
                  <a:pos x="T8" y="T9"/>
                </a:cxn>
                <a:cxn ang="0">
                  <a:pos x="T10" y="T11"/>
                </a:cxn>
                <a:cxn ang="0">
                  <a:pos x="T12" y="T13"/>
                </a:cxn>
              </a:cxnLst>
              <a:rect l="0" t="0" r="r" b="b"/>
              <a:pathLst>
                <a:path w="1042" h="654">
                  <a:moveTo>
                    <a:pt x="772" y="0"/>
                  </a:moveTo>
                  <a:lnTo>
                    <a:pt x="0" y="175"/>
                  </a:lnTo>
                  <a:lnTo>
                    <a:pt x="2" y="185"/>
                  </a:lnTo>
                  <a:lnTo>
                    <a:pt x="765" y="12"/>
                  </a:lnTo>
                  <a:lnTo>
                    <a:pt x="1034" y="654"/>
                  </a:lnTo>
                  <a:lnTo>
                    <a:pt x="1042" y="649"/>
                  </a:lnTo>
                  <a:lnTo>
                    <a:pt x="77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0" name="Freeform 17"/>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1" name="Freeform 18"/>
            <p:cNvSpPr>
              <a:spLocks/>
            </p:cNvSpPr>
            <p:nvPr/>
          </p:nvSpPr>
          <p:spPr bwMode="auto">
            <a:xfrm>
              <a:off x="1354137" y="4733925"/>
              <a:ext cx="19050" cy="15875"/>
            </a:xfrm>
            <a:custGeom>
              <a:avLst/>
              <a:gdLst>
                <a:gd name="T0" fmla="*/ 8 w 12"/>
                <a:gd name="T1" fmla="*/ 0 h 10"/>
                <a:gd name="T2" fmla="*/ 0 w 12"/>
                <a:gd name="T3" fmla="*/ 5 h 10"/>
                <a:gd name="T4" fmla="*/ 3 w 12"/>
                <a:gd name="T5" fmla="*/ 10 h 10"/>
                <a:gd name="T6" fmla="*/ 12 w 12"/>
                <a:gd name="T7" fmla="*/ 5 h 10"/>
                <a:gd name="T8" fmla="*/ 8 w 12"/>
                <a:gd name="T9" fmla="*/ 0 h 10"/>
              </a:gdLst>
              <a:ahLst/>
              <a:cxnLst>
                <a:cxn ang="0">
                  <a:pos x="T0" y="T1"/>
                </a:cxn>
                <a:cxn ang="0">
                  <a:pos x="T2" y="T3"/>
                </a:cxn>
                <a:cxn ang="0">
                  <a:pos x="T4" y="T5"/>
                </a:cxn>
                <a:cxn ang="0">
                  <a:pos x="T6" y="T7"/>
                </a:cxn>
                <a:cxn ang="0">
                  <a:pos x="T8" y="T9"/>
                </a:cxn>
              </a:cxnLst>
              <a:rect l="0" t="0" r="r" b="b"/>
              <a:pathLst>
                <a:path w="12" h="10">
                  <a:moveTo>
                    <a:pt x="8" y="0"/>
                  </a:moveTo>
                  <a:lnTo>
                    <a:pt x="0" y="5"/>
                  </a:lnTo>
                  <a:lnTo>
                    <a:pt x="3" y="10"/>
                  </a:lnTo>
                  <a:lnTo>
                    <a:pt x="12" y="5"/>
                  </a:lnTo>
                  <a:lnTo>
                    <a:pt x="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2" name="Freeform 19"/>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close/>
                  <a:moveTo>
                    <a:pt x="149" y="142"/>
                  </a:moveTo>
                  <a:lnTo>
                    <a:pt x="140" y="147"/>
                  </a:lnTo>
                  <a:lnTo>
                    <a:pt x="374" y="382"/>
                  </a:lnTo>
                  <a:lnTo>
                    <a:pt x="381" y="377"/>
                  </a:lnTo>
                  <a:lnTo>
                    <a:pt x="338" y="332"/>
                  </a:lnTo>
                  <a:lnTo>
                    <a:pt x="336" y="337"/>
                  </a:lnTo>
                  <a:lnTo>
                    <a:pt x="327" y="332"/>
                  </a:lnTo>
                  <a:lnTo>
                    <a:pt x="331" y="327"/>
                  </a:lnTo>
                  <a:lnTo>
                    <a:pt x="149" y="142"/>
                  </a:lnTo>
                  <a:close/>
                  <a:moveTo>
                    <a:pt x="9" y="0"/>
                  </a:moveTo>
                  <a:lnTo>
                    <a:pt x="0" y="7"/>
                  </a:lnTo>
                  <a:lnTo>
                    <a:pt x="135" y="142"/>
                  </a:lnTo>
                  <a:lnTo>
                    <a:pt x="142" y="13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3" name="Freeform 20"/>
            <p:cNvSpPr>
              <a:spLocks noEditPoints="1"/>
            </p:cNvSpPr>
            <p:nvPr/>
          </p:nvSpPr>
          <p:spPr bwMode="auto">
            <a:xfrm>
              <a:off x="2843213" y="5768975"/>
              <a:ext cx="1266825" cy="1276350"/>
            </a:xfrm>
            <a:custGeom>
              <a:avLst/>
              <a:gdLst>
                <a:gd name="T0" fmla="*/ 388 w 798"/>
                <a:gd name="T1" fmla="*/ 384 h 804"/>
                <a:gd name="T2" fmla="*/ 379 w 798"/>
                <a:gd name="T3" fmla="*/ 389 h 804"/>
                <a:gd name="T4" fmla="*/ 791 w 798"/>
                <a:gd name="T5" fmla="*/ 804 h 804"/>
                <a:gd name="T6" fmla="*/ 798 w 798"/>
                <a:gd name="T7" fmla="*/ 796 h 804"/>
                <a:gd name="T8" fmla="*/ 388 w 798"/>
                <a:gd name="T9" fmla="*/ 384 h 804"/>
                <a:gd name="T10" fmla="*/ 149 w 798"/>
                <a:gd name="T11" fmla="*/ 142 h 804"/>
                <a:gd name="T12" fmla="*/ 140 w 798"/>
                <a:gd name="T13" fmla="*/ 147 h 804"/>
                <a:gd name="T14" fmla="*/ 374 w 798"/>
                <a:gd name="T15" fmla="*/ 382 h 804"/>
                <a:gd name="T16" fmla="*/ 381 w 798"/>
                <a:gd name="T17" fmla="*/ 377 h 804"/>
                <a:gd name="T18" fmla="*/ 338 w 798"/>
                <a:gd name="T19" fmla="*/ 332 h 804"/>
                <a:gd name="T20" fmla="*/ 336 w 798"/>
                <a:gd name="T21" fmla="*/ 337 h 804"/>
                <a:gd name="T22" fmla="*/ 327 w 798"/>
                <a:gd name="T23" fmla="*/ 332 h 804"/>
                <a:gd name="T24" fmla="*/ 331 w 798"/>
                <a:gd name="T25" fmla="*/ 327 h 804"/>
                <a:gd name="T26" fmla="*/ 149 w 798"/>
                <a:gd name="T27" fmla="*/ 142 h 804"/>
                <a:gd name="T28" fmla="*/ 9 w 798"/>
                <a:gd name="T29" fmla="*/ 0 h 804"/>
                <a:gd name="T30" fmla="*/ 0 w 798"/>
                <a:gd name="T31" fmla="*/ 7 h 804"/>
                <a:gd name="T32" fmla="*/ 135 w 798"/>
                <a:gd name="T33" fmla="*/ 142 h 804"/>
                <a:gd name="T34" fmla="*/ 142 w 798"/>
                <a:gd name="T35" fmla="*/ 135 h 804"/>
                <a:gd name="T36" fmla="*/ 9 w 798"/>
                <a:gd name="T37"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804">
                  <a:moveTo>
                    <a:pt x="388" y="384"/>
                  </a:moveTo>
                  <a:lnTo>
                    <a:pt x="379" y="389"/>
                  </a:lnTo>
                  <a:lnTo>
                    <a:pt x="791" y="804"/>
                  </a:lnTo>
                  <a:lnTo>
                    <a:pt x="798" y="796"/>
                  </a:lnTo>
                  <a:lnTo>
                    <a:pt x="388" y="384"/>
                  </a:lnTo>
                  <a:moveTo>
                    <a:pt x="149" y="142"/>
                  </a:moveTo>
                  <a:lnTo>
                    <a:pt x="140" y="147"/>
                  </a:lnTo>
                  <a:lnTo>
                    <a:pt x="374" y="382"/>
                  </a:lnTo>
                  <a:lnTo>
                    <a:pt x="381" y="377"/>
                  </a:lnTo>
                  <a:lnTo>
                    <a:pt x="338" y="332"/>
                  </a:lnTo>
                  <a:lnTo>
                    <a:pt x="336" y="337"/>
                  </a:lnTo>
                  <a:lnTo>
                    <a:pt x="327" y="332"/>
                  </a:lnTo>
                  <a:lnTo>
                    <a:pt x="331" y="327"/>
                  </a:lnTo>
                  <a:lnTo>
                    <a:pt x="149" y="142"/>
                  </a:lnTo>
                  <a:moveTo>
                    <a:pt x="9" y="0"/>
                  </a:moveTo>
                  <a:lnTo>
                    <a:pt x="0" y="7"/>
                  </a:lnTo>
                  <a:lnTo>
                    <a:pt x="135" y="142"/>
                  </a:lnTo>
                  <a:lnTo>
                    <a:pt x="142" y="13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4" name="Freeform 21"/>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close/>
                  <a:moveTo>
                    <a:pt x="7" y="0"/>
                  </a:moveTo>
                  <a:lnTo>
                    <a:pt x="0" y="7"/>
                  </a:lnTo>
                  <a:lnTo>
                    <a:pt x="5" y="12"/>
                  </a:lnTo>
                  <a:lnTo>
                    <a:pt x="14"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5" name="Freeform 22"/>
            <p:cNvSpPr>
              <a:spLocks noEditPoints="1"/>
            </p:cNvSpPr>
            <p:nvPr/>
          </p:nvSpPr>
          <p:spPr bwMode="auto">
            <a:xfrm>
              <a:off x="3057525" y="5983288"/>
              <a:ext cx="401638" cy="403225"/>
            </a:xfrm>
            <a:custGeom>
              <a:avLst/>
              <a:gdLst>
                <a:gd name="T0" fmla="*/ 246 w 253"/>
                <a:gd name="T1" fmla="*/ 242 h 254"/>
                <a:gd name="T2" fmla="*/ 239 w 253"/>
                <a:gd name="T3" fmla="*/ 247 h 254"/>
                <a:gd name="T4" fmla="*/ 244 w 253"/>
                <a:gd name="T5" fmla="*/ 254 h 254"/>
                <a:gd name="T6" fmla="*/ 253 w 253"/>
                <a:gd name="T7" fmla="*/ 249 h 254"/>
                <a:gd name="T8" fmla="*/ 246 w 253"/>
                <a:gd name="T9" fmla="*/ 242 h 254"/>
                <a:gd name="T10" fmla="*/ 7 w 253"/>
                <a:gd name="T11" fmla="*/ 0 h 254"/>
                <a:gd name="T12" fmla="*/ 0 w 253"/>
                <a:gd name="T13" fmla="*/ 7 h 254"/>
                <a:gd name="T14" fmla="*/ 5 w 253"/>
                <a:gd name="T15" fmla="*/ 12 h 254"/>
                <a:gd name="T16" fmla="*/ 14 w 253"/>
                <a:gd name="T17" fmla="*/ 7 h 254"/>
                <a:gd name="T18" fmla="*/ 7 w 253"/>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4">
                  <a:moveTo>
                    <a:pt x="246" y="242"/>
                  </a:moveTo>
                  <a:lnTo>
                    <a:pt x="239" y="247"/>
                  </a:lnTo>
                  <a:lnTo>
                    <a:pt x="244" y="254"/>
                  </a:lnTo>
                  <a:lnTo>
                    <a:pt x="253" y="249"/>
                  </a:lnTo>
                  <a:lnTo>
                    <a:pt x="246" y="242"/>
                  </a:lnTo>
                  <a:moveTo>
                    <a:pt x="7" y="0"/>
                  </a:moveTo>
                  <a:lnTo>
                    <a:pt x="0" y="7"/>
                  </a:lnTo>
                  <a:lnTo>
                    <a:pt x="5" y="12"/>
                  </a:lnTo>
                  <a:lnTo>
                    <a:pt x="14"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6" name="Freeform 23"/>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7" name="Freeform 24"/>
            <p:cNvSpPr>
              <a:spLocks/>
            </p:cNvSpPr>
            <p:nvPr/>
          </p:nvSpPr>
          <p:spPr bwMode="auto">
            <a:xfrm>
              <a:off x="2840038" y="5765800"/>
              <a:ext cx="17463" cy="14287"/>
            </a:xfrm>
            <a:custGeom>
              <a:avLst/>
              <a:gdLst>
                <a:gd name="T0" fmla="*/ 7 w 11"/>
                <a:gd name="T1" fmla="*/ 0 h 9"/>
                <a:gd name="T2" fmla="*/ 0 w 11"/>
                <a:gd name="T3" fmla="*/ 7 h 9"/>
                <a:gd name="T4" fmla="*/ 2 w 11"/>
                <a:gd name="T5" fmla="*/ 9 h 9"/>
                <a:gd name="T6" fmla="*/ 11 w 11"/>
                <a:gd name="T7" fmla="*/ 2 h 9"/>
                <a:gd name="T8" fmla="*/ 7 w 11"/>
                <a:gd name="T9" fmla="*/ 0 h 9"/>
              </a:gdLst>
              <a:ahLst/>
              <a:cxnLst>
                <a:cxn ang="0">
                  <a:pos x="T0" y="T1"/>
                </a:cxn>
                <a:cxn ang="0">
                  <a:pos x="T2" y="T3"/>
                </a:cxn>
                <a:cxn ang="0">
                  <a:pos x="T4" y="T5"/>
                </a:cxn>
                <a:cxn ang="0">
                  <a:pos x="T6" y="T7"/>
                </a:cxn>
                <a:cxn ang="0">
                  <a:pos x="T8" y="T9"/>
                </a:cxn>
              </a:cxnLst>
              <a:rect l="0" t="0" r="r" b="b"/>
              <a:pathLst>
                <a:path w="11" h="9">
                  <a:moveTo>
                    <a:pt x="7" y="0"/>
                  </a:moveTo>
                  <a:lnTo>
                    <a:pt x="0" y="7"/>
                  </a:lnTo>
                  <a:lnTo>
                    <a:pt x="2" y="9"/>
                  </a:lnTo>
                  <a:lnTo>
                    <a:pt x="11" y="2"/>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8" name="Freeform 25"/>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59" name="Freeform 26"/>
            <p:cNvSpPr>
              <a:spLocks/>
            </p:cNvSpPr>
            <p:nvPr/>
          </p:nvSpPr>
          <p:spPr bwMode="auto">
            <a:xfrm>
              <a:off x="3368675" y="4895850"/>
              <a:ext cx="950913" cy="1400175"/>
            </a:xfrm>
            <a:custGeom>
              <a:avLst/>
              <a:gdLst>
                <a:gd name="T0" fmla="*/ 597 w 599"/>
                <a:gd name="T1" fmla="*/ 0 h 882"/>
                <a:gd name="T2" fmla="*/ 590 w 599"/>
                <a:gd name="T3" fmla="*/ 0 h 882"/>
                <a:gd name="T4" fmla="*/ 0 w 599"/>
                <a:gd name="T5" fmla="*/ 877 h 882"/>
                <a:gd name="T6" fmla="*/ 7 w 599"/>
                <a:gd name="T7" fmla="*/ 882 h 882"/>
                <a:gd name="T8" fmla="*/ 599 w 599"/>
                <a:gd name="T9" fmla="*/ 3 h 882"/>
                <a:gd name="T10" fmla="*/ 597 w 599"/>
                <a:gd name="T11" fmla="*/ 0 h 882"/>
              </a:gdLst>
              <a:ahLst/>
              <a:cxnLst>
                <a:cxn ang="0">
                  <a:pos x="T0" y="T1"/>
                </a:cxn>
                <a:cxn ang="0">
                  <a:pos x="T2" y="T3"/>
                </a:cxn>
                <a:cxn ang="0">
                  <a:pos x="T4" y="T5"/>
                </a:cxn>
                <a:cxn ang="0">
                  <a:pos x="T6" y="T7"/>
                </a:cxn>
                <a:cxn ang="0">
                  <a:pos x="T8" y="T9"/>
                </a:cxn>
                <a:cxn ang="0">
                  <a:pos x="T10" y="T11"/>
                </a:cxn>
              </a:cxnLst>
              <a:rect l="0" t="0" r="r" b="b"/>
              <a:pathLst>
                <a:path w="599" h="882">
                  <a:moveTo>
                    <a:pt x="597" y="0"/>
                  </a:moveTo>
                  <a:lnTo>
                    <a:pt x="590" y="0"/>
                  </a:lnTo>
                  <a:lnTo>
                    <a:pt x="0" y="877"/>
                  </a:lnTo>
                  <a:lnTo>
                    <a:pt x="7" y="882"/>
                  </a:lnTo>
                  <a:lnTo>
                    <a:pt x="599" y="3"/>
                  </a:lnTo>
                  <a:lnTo>
                    <a:pt x="5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0" name="Freeform 27"/>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1" name="Freeform 28"/>
            <p:cNvSpPr>
              <a:spLocks/>
            </p:cNvSpPr>
            <p:nvPr/>
          </p:nvSpPr>
          <p:spPr bwMode="auto">
            <a:xfrm>
              <a:off x="4305300" y="4881563"/>
              <a:ext cx="22225" cy="19050"/>
            </a:xfrm>
            <a:custGeom>
              <a:avLst/>
              <a:gdLst>
                <a:gd name="T0" fmla="*/ 7 w 14"/>
                <a:gd name="T1" fmla="*/ 0 h 12"/>
                <a:gd name="T2" fmla="*/ 0 w 14"/>
                <a:gd name="T3" fmla="*/ 9 h 12"/>
                <a:gd name="T4" fmla="*/ 7 w 14"/>
                <a:gd name="T5" fmla="*/ 9 h 12"/>
                <a:gd name="T6" fmla="*/ 9 w 14"/>
                <a:gd name="T7" fmla="*/ 12 h 12"/>
                <a:gd name="T8" fmla="*/ 14 w 14"/>
                <a:gd name="T9" fmla="*/ 5 h 12"/>
                <a:gd name="T10" fmla="*/ 7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7" y="0"/>
                  </a:moveTo>
                  <a:lnTo>
                    <a:pt x="0" y="9"/>
                  </a:lnTo>
                  <a:lnTo>
                    <a:pt x="7" y="9"/>
                  </a:lnTo>
                  <a:lnTo>
                    <a:pt x="9" y="12"/>
                  </a:lnTo>
                  <a:lnTo>
                    <a:pt x="14" y="5"/>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2" name="Freeform 29"/>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3" name="Freeform 30"/>
            <p:cNvSpPr>
              <a:spLocks/>
            </p:cNvSpPr>
            <p:nvPr/>
          </p:nvSpPr>
          <p:spPr bwMode="auto">
            <a:xfrm>
              <a:off x="3362325" y="6288088"/>
              <a:ext cx="17463" cy="15875"/>
            </a:xfrm>
            <a:custGeom>
              <a:avLst/>
              <a:gdLst>
                <a:gd name="T0" fmla="*/ 4 w 11"/>
                <a:gd name="T1" fmla="*/ 0 h 10"/>
                <a:gd name="T2" fmla="*/ 0 w 11"/>
                <a:gd name="T3" fmla="*/ 5 h 10"/>
                <a:gd name="T4" fmla="*/ 9 w 11"/>
                <a:gd name="T5" fmla="*/ 10 h 10"/>
                <a:gd name="T6" fmla="*/ 11 w 11"/>
                <a:gd name="T7" fmla="*/ 5 h 10"/>
                <a:gd name="T8" fmla="*/ 4 w 11"/>
                <a:gd name="T9" fmla="*/ 0 h 10"/>
              </a:gdLst>
              <a:ahLst/>
              <a:cxnLst>
                <a:cxn ang="0">
                  <a:pos x="T0" y="T1"/>
                </a:cxn>
                <a:cxn ang="0">
                  <a:pos x="T2" y="T3"/>
                </a:cxn>
                <a:cxn ang="0">
                  <a:pos x="T4" y="T5"/>
                </a:cxn>
                <a:cxn ang="0">
                  <a:pos x="T6" y="T7"/>
                </a:cxn>
                <a:cxn ang="0">
                  <a:pos x="T8" y="T9"/>
                </a:cxn>
              </a:cxnLst>
              <a:rect l="0" t="0" r="r" b="b"/>
              <a:pathLst>
                <a:path w="11" h="10">
                  <a:moveTo>
                    <a:pt x="4" y="0"/>
                  </a:moveTo>
                  <a:lnTo>
                    <a:pt x="0" y="5"/>
                  </a:lnTo>
                  <a:lnTo>
                    <a:pt x="9" y="10"/>
                  </a:lnTo>
                  <a:lnTo>
                    <a:pt x="11" y="5"/>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4" name="Oval 31"/>
            <p:cNvSpPr>
              <a:spLocks noChangeArrowheads="1"/>
            </p:cNvSpPr>
            <p:nvPr/>
          </p:nvSpPr>
          <p:spPr bwMode="auto">
            <a:xfrm>
              <a:off x="877887" y="3659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5" name="Oval 32"/>
            <p:cNvSpPr>
              <a:spLocks noChangeArrowheads="1"/>
            </p:cNvSpPr>
            <p:nvPr/>
          </p:nvSpPr>
          <p:spPr bwMode="auto">
            <a:xfrm>
              <a:off x="1312862" y="470852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6" name="Oval 33"/>
            <p:cNvSpPr>
              <a:spLocks noChangeArrowheads="1"/>
            </p:cNvSpPr>
            <p:nvPr/>
          </p:nvSpPr>
          <p:spPr bwMode="auto">
            <a:xfrm>
              <a:off x="2260600" y="3868738"/>
              <a:ext cx="104775" cy="104566"/>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7" name="Oval 34"/>
            <p:cNvSpPr>
              <a:spLocks noChangeArrowheads="1"/>
            </p:cNvSpPr>
            <p:nvPr/>
          </p:nvSpPr>
          <p:spPr bwMode="auto">
            <a:xfrm>
              <a:off x="3557588" y="42306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8" name="Oval 35"/>
            <p:cNvSpPr>
              <a:spLocks noChangeArrowheads="1"/>
            </p:cNvSpPr>
            <p:nvPr/>
          </p:nvSpPr>
          <p:spPr bwMode="auto">
            <a:xfrm>
              <a:off x="3857625"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69" name="Oval 36"/>
            <p:cNvSpPr>
              <a:spLocks noChangeArrowheads="1"/>
            </p:cNvSpPr>
            <p:nvPr/>
          </p:nvSpPr>
          <p:spPr bwMode="auto">
            <a:xfrm>
              <a:off x="4267200" y="4832350"/>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0" name="Oval 37"/>
            <p:cNvSpPr>
              <a:spLocks noChangeArrowheads="1"/>
            </p:cNvSpPr>
            <p:nvPr/>
          </p:nvSpPr>
          <p:spPr bwMode="auto">
            <a:xfrm>
              <a:off x="4602163" y="5535613"/>
              <a:ext cx="104775" cy="106362"/>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1" name="Oval 38"/>
            <p:cNvSpPr>
              <a:spLocks noChangeArrowheads="1"/>
            </p:cNvSpPr>
            <p:nvPr/>
          </p:nvSpPr>
          <p:spPr bwMode="auto">
            <a:xfrm>
              <a:off x="3316288"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2" name="Oval 39"/>
            <p:cNvSpPr>
              <a:spLocks noChangeArrowheads="1"/>
            </p:cNvSpPr>
            <p:nvPr/>
          </p:nvSpPr>
          <p:spPr bwMode="auto">
            <a:xfrm>
              <a:off x="2790825" y="571658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3" name="Oval 40"/>
            <p:cNvSpPr>
              <a:spLocks noChangeArrowheads="1"/>
            </p:cNvSpPr>
            <p:nvPr/>
          </p:nvSpPr>
          <p:spPr bwMode="auto">
            <a:xfrm>
              <a:off x="3368675" y="5667375"/>
              <a:ext cx="106363"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4" name="Oval 41"/>
            <p:cNvSpPr>
              <a:spLocks noChangeArrowheads="1"/>
            </p:cNvSpPr>
            <p:nvPr/>
          </p:nvSpPr>
          <p:spPr bwMode="auto">
            <a:xfrm>
              <a:off x="2606675" y="6246813"/>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5" name="Oval 42"/>
            <p:cNvSpPr>
              <a:spLocks noChangeArrowheads="1"/>
            </p:cNvSpPr>
            <p:nvPr/>
          </p:nvSpPr>
          <p:spPr bwMode="auto">
            <a:xfrm>
              <a:off x="2738438" y="4922838"/>
              <a:ext cx="104775" cy="104775"/>
            </a:xfrm>
            <a:prstGeom prst="ellipse">
              <a:avLst/>
            </a:pr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6" name="Oval 43"/>
            <p:cNvSpPr>
              <a:spLocks noChangeArrowheads="1"/>
            </p:cNvSpPr>
            <p:nvPr/>
          </p:nvSpPr>
          <p:spPr bwMode="auto">
            <a:xfrm>
              <a:off x="581025" y="51863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77" name="Oval 44"/>
            <p:cNvSpPr>
              <a:spLocks noChangeArrowheads="1"/>
            </p:cNvSpPr>
            <p:nvPr/>
          </p:nvSpPr>
          <p:spPr bwMode="auto">
            <a:xfrm>
              <a:off x="1020762" y="5818188"/>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zh-CN" altLang="en-US" sz="4598">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54" name="文本框 253"/>
          <p:cNvSpPr txBox="1"/>
          <p:nvPr/>
        </p:nvSpPr>
        <p:spPr>
          <a:xfrm>
            <a:off x="10390665" y="6061587"/>
            <a:ext cx="4358886" cy="1569660"/>
          </a:xfrm>
          <a:prstGeom prst="rect">
            <a:avLst/>
          </a:prstGeom>
          <a:noFill/>
        </p:spPr>
        <p:txBody>
          <a:bodyPr wrap="none" rtlCol="0">
            <a:spAutoFit/>
          </a:bodyPr>
          <a:lstStyle>
            <a:defPPr>
              <a:defRPr lang="en-US"/>
            </a:defPPr>
            <a:lvl1pPr algn="ctr">
              <a:defRPr sz="4000">
                <a:solidFill>
                  <a:srgbClr val="F3534B"/>
                </a:solidFill>
                <a:latin typeface="造字工房悦黑体验版常规体" pitchFamily="50" charset="-122"/>
                <a:ea typeface="造字工房悦黑体验版常规体" pitchFamily="50" charset="-122"/>
              </a:defRPr>
            </a:lvl1pPr>
          </a:lstStyle>
          <a:p>
            <a:r>
              <a:rPr lang="en-US" altLang="zh-CN"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PART </a:t>
            </a:r>
            <a:r>
              <a:rPr lang="en-US" altLang="zh-CN" sz="9600" dirty="0" smtClean="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rPr>
              <a:t>2</a:t>
            </a:r>
            <a:endParaRPr lang="zh-CN" altLang="en-US" sz="9600" dirty="0">
              <a:solidFill>
                <a:schemeClr val="bg2"/>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84" name="Rectangle 25"/>
          <p:cNvSpPr/>
          <p:nvPr/>
        </p:nvSpPr>
        <p:spPr>
          <a:xfrm>
            <a:off x="16808061" y="7705382"/>
            <a:ext cx="7910617"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评分标准 </a:t>
            </a:r>
            <a:r>
              <a:rPr lang="en-US" altLang="zh-CN"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&amp;</a:t>
            </a:r>
            <a:r>
              <a:rPr lang="zh-CN" altLang="en-US" sz="4800" b="1" dirty="0" smtClean="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rPr>
              <a:t> 托福新政</a:t>
            </a:r>
            <a:endParaRPr lang="en-US" sz="4800" b="1" dirty="0">
              <a:solidFill>
                <a:schemeClr val="bg1"/>
              </a:solidFill>
              <a:latin typeface="微软雅黑 Light" panose="020B0502040204020203" pitchFamily="34" charset="-122"/>
              <a:ea typeface="微软雅黑 Light" panose="020B0502040204020203" pitchFamily="34" charset="-122"/>
              <a:cs typeface="Open Sans Light" panose="020B0306030504020204" pitchFamily="34" charset="0"/>
              <a:sym typeface="微软雅黑 Light" panose="020B0502040204020203" pitchFamily="34" charset="-122"/>
            </a:endParaRPr>
          </a:p>
        </p:txBody>
      </p:sp>
    </p:spTree>
    <p:extLst>
      <p:ext uri="{BB962C8B-B14F-4D97-AF65-F5344CB8AC3E}">
        <p14:creationId xmlns:p14="http://schemas.microsoft.com/office/powerpoint/2010/main" val="222805323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Gruppieren 1"/>
          <p:cNvGrpSpPr/>
          <p:nvPr/>
        </p:nvGrpSpPr>
        <p:grpSpPr>
          <a:xfrm>
            <a:off x="8639796" y="6306987"/>
            <a:ext cx="7781088" cy="1796522"/>
            <a:chOff x="13179002" y="4355117"/>
            <a:chExt cx="7781088" cy="1796522"/>
          </a:xfrm>
        </p:grpSpPr>
        <p:sp>
          <p:nvSpPr>
            <p:cNvPr id="25" name="Subtitle 2"/>
            <p:cNvSpPr txBox="1">
              <a:spLocks/>
            </p:cNvSpPr>
            <p:nvPr/>
          </p:nvSpPr>
          <p:spPr>
            <a:xfrm>
              <a:off x="14869909" y="4839644"/>
              <a:ext cx="6090181"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SCHOOL</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EDUCATION</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6" name="TextBox 74"/>
            <p:cNvSpPr txBox="1"/>
            <p:nvPr/>
          </p:nvSpPr>
          <p:spPr>
            <a:xfrm>
              <a:off x="14987480" y="4355117"/>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8" name="Bogen 57"/>
            <p:cNvSpPr/>
            <p:nvPr/>
          </p:nvSpPr>
          <p:spPr>
            <a:xfrm rot="16200000">
              <a:off x="13179002" y="4787496"/>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4" name="Gruppieren 3"/>
          <p:cNvGrpSpPr/>
          <p:nvPr/>
        </p:nvGrpSpPr>
        <p:grpSpPr>
          <a:xfrm>
            <a:off x="1827626" y="3508523"/>
            <a:ext cx="9438071" cy="1789676"/>
            <a:chOff x="3426931" y="4355117"/>
            <a:chExt cx="9438071" cy="1789676"/>
          </a:xfrm>
        </p:grpSpPr>
        <p:sp>
          <p:nvSpPr>
            <p:cNvPr id="27" name="Subtitle 2"/>
            <p:cNvSpPr txBox="1">
              <a:spLocks/>
            </p:cNvSpPr>
            <p:nvPr/>
          </p:nvSpPr>
          <p:spPr>
            <a:xfrm>
              <a:off x="5054700" y="4839644"/>
              <a:ext cx="7810302"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SCHOOL</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RULES</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9" name="TextBox 78"/>
            <p:cNvSpPr txBox="1"/>
            <p:nvPr/>
          </p:nvSpPr>
          <p:spPr>
            <a:xfrm>
              <a:off x="5172271" y="4355117"/>
              <a:ext cx="184666" cy="461665"/>
            </a:xfrm>
            <a:prstGeom prst="rect">
              <a:avLst/>
            </a:prstGeom>
            <a:noFill/>
          </p:spPr>
          <p:txBody>
            <a:bodyPr wrap="none" rtlCol="0" anchor="ctr" anchorCtr="0">
              <a:spAutoFit/>
            </a:bodyPr>
            <a:lstStyle/>
            <a:p>
              <a:endParaRPr lang="en-US"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9" name="Bogen 58"/>
            <p:cNvSpPr/>
            <p:nvPr/>
          </p:nvSpPr>
          <p:spPr>
            <a:xfrm rot="16200000">
              <a:off x="3426931" y="4780650"/>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5" name="Gruppieren 4"/>
          <p:cNvGrpSpPr/>
          <p:nvPr/>
        </p:nvGrpSpPr>
        <p:grpSpPr>
          <a:xfrm>
            <a:off x="13152352" y="9982068"/>
            <a:ext cx="10931308" cy="1631823"/>
            <a:chOff x="3344846" y="8335912"/>
            <a:chExt cx="10931308" cy="1631823"/>
          </a:xfrm>
        </p:grpSpPr>
        <p:sp>
          <p:nvSpPr>
            <p:cNvPr id="51" name="Subtitle 2"/>
            <p:cNvSpPr txBox="1">
              <a:spLocks/>
            </p:cNvSpPr>
            <p:nvPr/>
          </p:nvSpPr>
          <p:spPr>
            <a:xfrm>
              <a:off x="5054700" y="8820439"/>
              <a:ext cx="9221454"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JOB</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AND</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CAREER</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3" name="TextBox 102"/>
            <p:cNvSpPr txBox="1"/>
            <p:nvPr/>
          </p:nvSpPr>
          <p:spPr>
            <a:xfrm>
              <a:off x="5172271"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63" name="Bogen 62"/>
            <p:cNvSpPr/>
            <p:nvPr/>
          </p:nvSpPr>
          <p:spPr>
            <a:xfrm rot="16200000">
              <a:off x="3344846" y="8603592"/>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8" name="Rechteck 27"/>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9" name="Rechteck 28"/>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 name="文本框 5"/>
          <p:cNvSpPr txBox="1"/>
          <p:nvPr/>
        </p:nvSpPr>
        <p:spPr>
          <a:xfrm>
            <a:off x="2328401" y="4091871"/>
            <a:ext cx="540941" cy="646331"/>
          </a:xfrm>
          <a:prstGeom prst="rect">
            <a:avLst/>
          </a:prstGeom>
          <a:noFill/>
        </p:spPr>
        <p:txBody>
          <a:bodyPr wrap="square" rtlCol="0">
            <a:spAutoFit/>
          </a:bodyPr>
          <a:lstStyle/>
          <a:p>
            <a:r>
              <a:rPr kumimoji="1" lang="en-US" altLang="zh-CN" sz="3600" b="1" dirty="0" smtClean="0"/>
              <a:t>1</a:t>
            </a:r>
            <a:endParaRPr kumimoji="1" lang="zh-CN" altLang="en-US" sz="3600" b="1" dirty="0"/>
          </a:p>
        </p:txBody>
      </p:sp>
      <p:sp>
        <p:nvSpPr>
          <p:cNvPr id="7" name="文本框 6"/>
          <p:cNvSpPr txBox="1"/>
          <p:nvPr/>
        </p:nvSpPr>
        <p:spPr>
          <a:xfrm>
            <a:off x="9172488" y="7101985"/>
            <a:ext cx="418654" cy="646331"/>
          </a:xfrm>
          <a:prstGeom prst="rect">
            <a:avLst/>
          </a:prstGeom>
          <a:noFill/>
        </p:spPr>
        <p:txBody>
          <a:bodyPr wrap="none" rtlCol="0">
            <a:spAutoFit/>
          </a:bodyPr>
          <a:lstStyle/>
          <a:p>
            <a:r>
              <a:rPr kumimoji="1" lang="en-US" altLang="zh-CN" sz="3600" b="1" dirty="0" smtClean="0"/>
              <a:t>2</a:t>
            </a:r>
            <a:endParaRPr kumimoji="1" lang="zh-CN" altLang="en-US" sz="3600" b="1" dirty="0"/>
          </a:p>
        </p:txBody>
      </p:sp>
      <p:sp>
        <p:nvSpPr>
          <p:cNvPr id="8" name="文本框 7"/>
          <p:cNvSpPr txBox="1"/>
          <p:nvPr/>
        </p:nvSpPr>
        <p:spPr>
          <a:xfrm>
            <a:off x="13711693" y="10488360"/>
            <a:ext cx="1810978" cy="646331"/>
          </a:xfrm>
          <a:prstGeom prst="rect">
            <a:avLst/>
          </a:prstGeom>
          <a:noFill/>
        </p:spPr>
        <p:txBody>
          <a:bodyPr wrap="square" rtlCol="0">
            <a:spAutoFit/>
          </a:bodyPr>
          <a:lstStyle/>
          <a:p>
            <a:r>
              <a:rPr kumimoji="1" lang="en-US" altLang="zh-CN" sz="3600" b="1" dirty="0" smtClean="0"/>
              <a:t>3</a:t>
            </a:r>
            <a:endParaRPr kumimoji="1" lang="zh-CN" altLang="en-US" sz="3600" b="1" dirty="0"/>
          </a:p>
        </p:txBody>
      </p:sp>
      <p:sp>
        <p:nvSpPr>
          <p:cNvPr id="10" name="文本框 9"/>
          <p:cNvSpPr txBox="1"/>
          <p:nvPr/>
        </p:nvSpPr>
        <p:spPr>
          <a:xfrm>
            <a:off x="329269" y="681980"/>
            <a:ext cx="8466912" cy="1107996"/>
          </a:xfrm>
          <a:prstGeom prst="rect">
            <a:avLst/>
          </a:prstGeom>
          <a:noFill/>
        </p:spPr>
        <p:txBody>
          <a:bodyPr wrap="square" rtlCol="0">
            <a:spAutoFit/>
          </a:bodyPr>
          <a:lstStyle/>
          <a:p>
            <a:r>
              <a:rPr kumimoji="1" lang="en-US" altLang="zh-CN" sz="6600" b="1" dirty="0" smtClean="0"/>
              <a:t>STUDY</a:t>
            </a:r>
            <a:r>
              <a:rPr kumimoji="1" lang="zh-CN" altLang="en-US" sz="6600" b="1" dirty="0" smtClean="0"/>
              <a:t> </a:t>
            </a:r>
            <a:r>
              <a:rPr kumimoji="1" lang="en-US" altLang="zh-CN" sz="6600" b="1" dirty="0" smtClean="0"/>
              <a:t>&amp;</a:t>
            </a:r>
            <a:r>
              <a:rPr kumimoji="1" lang="zh-CN" altLang="en-US" sz="6600" b="1" dirty="0" smtClean="0"/>
              <a:t> </a:t>
            </a:r>
            <a:r>
              <a:rPr kumimoji="1" lang="en-US" altLang="zh-CN" sz="6600" b="1" dirty="0" smtClean="0"/>
              <a:t>JOB</a:t>
            </a:r>
            <a:r>
              <a:rPr kumimoji="1" lang="zh-CN" altLang="en-US" sz="6600" b="1" dirty="0" smtClean="0"/>
              <a:t> 题型</a:t>
            </a:r>
            <a:endParaRPr kumimoji="1" lang="zh-CN" altLang="en-US" sz="6600" b="1" dirty="0"/>
          </a:p>
        </p:txBody>
      </p:sp>
    </p:spTree>
    <p:extLst>
      <p:ext uri="{BB962C8B-B14F-4D97-AF65-F5344CB8AC3E}">
        <p14:creationId xmlns:p14="http://schemas.microsoft.com/office/powerpoint/2010/main" val="7548500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0-#ppt_w/2"/>
                                          </p:val>
                                        </p:tav>
                                        <p:tav tm="100000">
                                          <p:val>
                                            <p:strVal val="#ppt_x"/>
                                          </p:val>
                                        </p:tav>
                                      </p:tavLst>
                                    </p:anim>
                                    <p:anim calcmode="lin" valueType="num">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964367"/>
          </a:xfrm>
          <a:prstGeom prst="rect">
            <a:avLst/>
          </a:prstGeom>
          <a:noFill/>
        </p:spPr>
        <p:txBody>
          <a:bodyPr wrap="square" rtlCol="0">
            <a:spAutoFit/>
          </a:bodyPr>
          <a:lstStyle/>
          <a:p>
            <a:pPr>
              <a:lnSpc>
                <a:spcPct val="150000"/>
              </a:lnSpc>
            </a:pPr>
            <a:r>
              <a:rPr lang="en-US" altLang="zh-CN" sz="4000" b="1" dirty="0">
                <a:solidFill>
                  <a:schemeClr val="accent1"/>
                </a:solidFill>
                <a:latin typeface="Calibri" pitchFamily="34" charset="0"/>
                <a:ea typeface="Yu Gothic Medium" pitchFamily="34" charset="-128"/>
                <a:cs typeface="Calibri" pitchFamily="34" charset="0"/>
              </a:rPr>
              <a:t>Talk about the advantages and disadvantages of university allowing students to eat and drink during the class.</a:t>
            </a: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2016.10.29 </a:t>
            </a:r>
            <a:r>
              <a:rPr lang="en-US" altLang="zh-CN" sz="3600" b="1" dirty="0">
                <a:solidFill>
                  <a:srgbClr val="C00000"/>
                </a:solidFill>
                <a:latin typeface="Calibri" panose="020F0502020204030204" pitchFamily="34" charset="0"/>
                <a:ea typeface="方正兰亭黑_GBK"/>
                <a:cs typeface="Calibri" panose="020F0502020204030204" pitchFamily="34" charset="0"/>
              </a:rPr>
              <a:t>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8" name="TextBox 10"/>
          <p:cNvSpPr txBox="1"/>
          <p:nvPr/>
        </p:nvSpPr>
        <p:spPr>
          <a:xfrm>
            <a:off x="6772155" y="944310"/>
            <a:ext cx="1744923" cy="1479895"/>
          </a:xfrm>
          <a:prstGeom prst="rect">
            <a:avLst/>
          </a:prstGeom>
          <a:noFill/>
        </p:spPr>
        <p:txBody>
          <a:bodyPr wrap="none" rtlCol="0">
            <a:spAutoFit/>
          </a:bodyPr>
          <a:lstStyle/>
          <a:p>
            <a:r>
              <a:rPr lang="en-US" altLang="zh-CN" dirty="0">
                <a:solidFill>
                  <a:schemeClr val="bg1"/>
                </a:solidFill>
              </a:rPr>
              <a:t>45</a:t>
            </a:r>
            <a:endParaRPr lang="zh-CN" altLang="en-US" dirty="0">
              <a:solidFill>
                <a:schemeClr val="bg1"/>
              </a:solidFill>
            </a:endParaRPr>
          </a:p>
        </p:txBody>
      </p:sp>
      <p:sp>
        <p:nvSpPr>
          <p:cNvPr id="9" name="文本框 8"/>
          <p:cNvSpPr txBox="1"/>
          <p:nvPr/>
        </p:nvSpPr>
        <p:spPr>
          <a:xfrm>
            <a:off x="470384" y="729012"/>
            <a:ext cx="5064006" cy="1138773"/>
          </a:xfrm>
          <a:prstGeom prst="rect">
            <a:avLst/>
          </a:prstGeom>
          <a:noFill/>
        </p:spPr>
        <p:txBody>
          <a:bodyPr wrap="non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SCHOOL</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RULES</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extLst>
      <p:ext uri="{BB962C8B-B14F-4D97-AF65-F5344CB8AC3E}">
        <p14:creationId xmlns:p14="http://schemas.microsoft.com/office/powerpoint/2010/main" val="6904252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chemeClr val="accent1"/>
                </a:solidFill>
                <a:latin typeface="Calibri" pitchFamily="34" charset="0"/>
                <a:ea typeface="Yu Gothic Medium" pitchFamily="34" charset="-128"/>
                <a:cs typeface="Calibri" pitchFamily="34" charset="0"/>
              </a:rPr>
              <a:t>Talk about the advantages and disadvantages of university allowing students to eat and drink during the class.</a:t>
            </a: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a:solidFill>
                  <a:srgbClr val="C00000"/>
                </a:solidFill>
                <a:latin typeface="Calibri" panose="020F0502020204030204" pitchFamily="34" charset="0"/>
                <a:ea typeface="方正兰亭黑_GBK"/>
                <a:cs typeface="Calibri" panose="020F0502020204030204" pitchFamily="34" charset="0"/>
              </a:rPr>
              <a:t>2017.05.06 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de-DE"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School Rules 1</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5334002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2095619"/>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Pro</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b="1" dirty="0" smtClean="0">
                <a:solidFill>
                  <a:srgbClr val="508CC1"/>
                </a:solidFill>
              </a:rPr>
              <a:t>Get energy, stay hydrated</a:t>
            </a:r>
            <a:endParaRPr kumimoji="1" lang="zh-CN" altLang="en-US" sz="6000" b="1" dirty="0" smtClean="0">
              <a:solidFill>
                <a:srgbClr val="508CC1"/>
              </a:solidFill>
            </a:endParaRPr>
          </a:p>
          <a:p>
            <a:endParaRPr kumimoji="1" lang="zh-CN" altLang="en-US" sz="6000" dirty="0" smtClean="0">
              <a:solidFill>
                <a:srgbClr val="508CC1"/>
              </a:solidFill>
            </a:endParaRPr>
          </a:p>
          <a:p>
            <a:pPr marL="857250" indent="-857250">
              <a:buFont typeface="Arial"/>
              <a:buChar char="•"/>
            </a:pPr>
            <a:r>
              <a:rPr kumimoji="1" lang="en-US" altLang="zh-CN" sz="6000" dirty="0" smtClean="0">
                <a:solidFill>
                  <a:srgbClr val="800000"/>
                </a:solidFill>
              </a:rPr>
              <a:t>Too hungry to concentrate/ focus on the class, low concentration rate</a:t>
            </a: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r>
              <a:rPr kumimoji="1" lang="en-US" altLang="zh-CN" sz="6000" dirty="0" smtClean="0">
                <a:solidFill>
                  <a:srgbClr val="800000"/>
                </a:solidFill>
              </a:rPr>
              <a:t>Food is the fuel for study, bring </a:t>
            </a:r>
            <a:r>
              <a:rPr kumimoji="1" lang="en-US" altLang="zh-CN" sz="6000" dirty="0">
                <a:solidFill>
                  <a:srgbClr val="800000"/>
                </a:solidFill>
              </a:rPr>
              <a:t>the </a:t>
            </a:r>
            <a:r>
              <a:rPr kumimoji="1" lang="en-US" altLang="zh-CN" sz="6000" dirty="0" smtClean="0">
                <a:solidFill>
                  <a:srgbClr val="800000"/>
                </a:solidFill>
              </a:rPr>
              <a:t>learning efficiency </a:t>
            </a:r>
            <a:r>
              <a:rPr kumimoji="1" lang="en-US" altLang="zh-CN" sz="6000" dirty="0">
                <a:solidFill>
                  <a:srgbClr val="800000"/>
                </a:solidFill>
              </a:rPr>
              <a:t>to the next level</a:t>
            </a:r>
          </a:p>
          <a:p>
            <a:endParaRPr kumimoji="1" lang="zh-CN" altLang="en-US" sz="6000" dirty="0" smtClean="0">
              <a:solidFill>
                <a:srgbClr val="800000"/>
              </a:solidFill>
            </a:endParaRPr>
          </a:p>
          <a:p>
            <a:pPr marL="857250" indent="-857250">
              <a:buFont typeface="Arial"/>
              <a:buChar char="•"/>
            </a:pPr>
            <a:r>
              <a:rPr kumimoji="1" lang="en-US" altLang="zh-CN" sz="6000" dirty="0" smtClean="0">
                <a:solidFill>
                  <a:srgbClr val="800000"/>
                </a:solidFill>
              </a:rPr>
              <a:t>C</a:t>
            </a:r>
            <a:r>
              <a:rPr kumimoji="1" lang="x-none" altLang="zh-CN" sz="6000" dirty="0" smtClean="0">
                <a:solidFill>
                  <a:srgbClr val="800000"/>
                </a:solidFill>
              </a:rPr>
              <a:t>lass starts rather early, not enough time for students to munch on food/have a proper meal, no nuitrition</a:t>
            </a:r>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151066930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blinds(horizontal)">
                                      <p:cBhvr>
                                        <p:cTn id="12" dur="500"/>
                                        <p:tgtEl>
                                          <p:spTgt spid="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 calcmode="lin" valueType="num">
                                      <p:cBhvr additive="base">
                                        <p:cTn id="17" dur="500"/>
                                        <p:tgtEl>
                                          <p:spTgt spid="5">
                                            <p:txEl>
                                              <p:pRg st="8" end="8"/>
                                            </p:txEl>
                                          </p:spTgt>
                                        </p:tgtEl>
                                        <p:attrNameLst>
                                          <p:attrName>ppt_y</p:attrName>
                                        </p:attrNameLst>
                                      </p:cBhvr>
                                      <p:tavLst>
                                        <p:tav tm="0">
                                          <p:val>
                                            <p:strVal val="#ppt_y+#ppt_h*1.125000"/>
                                          </p:val>
                                        </p:tav>
                                        <p:tav tm="100000">
                                          <p:val>
                                            <p:strVal val="#ppt_y"/>
                                          </p:val>
                                        </p:tav>
                                      </p:tavLst>
                                    </p:anim>
                                    <p:animEffect transition="in" filter="wipe(up)">
                                      <p:cBhvr>
                                        <p:cTn id="1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024896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Pro</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b="1" dirty="0" smtClean="0">
                <a:solidFill>
                  <a:srgbClr val="508CC1"/>
                </a:solidFill>
              </a:rPr>
              <a:t>C</a:t>
            </a:r>
            <a:r>
              <a:rPr kumimoji="1" lang="x-none" altLang="zh-CN" sz="6000" b="1" dirty="0" smtClean="0">
                <a:solidFill>
                  <a:srgbClr val="508CC1"/>
                </a:solidFill>
              </a:rPr>
              <a:t>ourtesy of freedom/ act of free-spirit</a:t>
            </a:r>
            <a:endParaRPr kumimoji="1" lang="zh-CN" altLang="en-US" sz="6000" b="1" dirty="0" smtClean="0">
              <a:solidFill>
                <a:srgbClr val="508CC1"/>
              </a:solidFill>
            </a:endParaRPr>
          </a:p>
          <a:p>
            <a:endParaRPr kumimoji="1" lang="zh-CN" altLang="en-US" sz="6000" dirty="0" smtClean="0">
              <a:solidFill>
                <a:srgbClr val="508CC1"/>
              </a:solidFill>
            </a:endParaRPr>
          </a:p>
          <a:p>
            <a:pPr marL="857250" indent="-857250">
              <a:buFont typeface="Arial"/>
              <a:buChar char="•"/>
            </a:pPr>
            <a:r>
              <a:rPr kumimoji="1" lang="en-US" altLang="zh-CN" sz="6000" dirty="0" smtClean="0">
                <a:solidFill>
                  <a:srgbClr val="800000"/>
                </a:solidFill>
              </a:rPr>
              <a:t>S</a:t>
            </a:r>
            <a:r>
              <a:rPr kumimoji="1" lang="x-none" altLang="zh-CN" sz="6000" dirty="0" smtClean="0">
                <a:solidFill>
                  <a:srgbClr val="800000"/>
                </a:solidFill>
              </a:rPr>
              <a:t>tudents feel more comfortable in learning and expression their opinions towards others/ good and relaxed vibe &amp; atmpsphere</a:t>
            </a: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r>
              <a:rPr kumimoji="1" lang="en-US" altLang="zh-CN" sz="6000" dirty="0" smtClean="0">
                <a:solidFill>
                  <a:srgbClr val="800000"/>
                </a:solidFill>
              </a:rPr>
              <a:t>M</a:t>
            </a:r>
            <a:r>
              <a:rPr kumimoji="1" lang="x-none" altLang="zh-CN" sz="6000" dirty="0" smtClean="0">
                <a:solidFill>
                  <a:srgbClr val="800000"/>
                </a:solidFill>
              </a:rPr>
              <a:t>otivate students to even learn better </a:t>
            </a:r>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6998100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Con</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b="1" dirty="0" smtClean="0">
                <a:solidFill>
                  <a:srgbClr val="508CC1"/>
                </a:solidFill>
              </a:rPr>
              <a:t>B</a:t>
            </a:r>
            <a:r>
              <a:rPr kumimoji="1" lang="x-none" altLang="zh-CN" sz="6000" b="1" dirty="0" smtClean="0">
                <a:solidFill>
                  <a:srgbClr val="508CC1"/>
                </a:solidFill>
              </a:rPr>
              <a:t>ad hygiene/ sanitation/ unhygienic</a:t>
            </a:r>
            <a:endParaRPr kumimoji="1" lang="zh-CN" altLang="en-US" sz="6000" b="1" dirty="0" smtClean="0">
              <a:solidFill>
                <a:srgbClr val="508CC1"/>
              </a:solidFill>
            </a:endParaRPr>
          </a:p>
          <a:p>
            <a:endParaRPr kumimoji="1" lang="zh-CN" altLang="en-US" sz="6000" dirty="0" smtClean="0">
              <a:solidFill>
                <a:srgbClr val="508CC1"/>
              </a:solidFill>
            </a:endParaRPr>
          </a:p>
          <a:p>
            <a:pPr marL="857250" indent="-857250">
              <a:buFont typeface="Arial"/>
              <a:buChar char="•"/>
            </a:pPr>
            <a:r>
              <a:rPr kumimoji="1" lang="en-US" altLang="zh-CN" sz="6000" dirty="0" smtClean="0">
                <a:solidFill>
                  <a:srgbClr val="800000"/>
                </a:solidFill>
              </a:rPr>
              <a:t>Food with strong odor </a:t>
            </a:r>
            <a:r>
              <a:rPr kumimoji="1" lang="x-none" altLang="zh-CN" sz="6000" dirty="0" smtClean="0">
                <a:solidFill>
                  <a:srgbClr val="800000"/>
                </a:solidFill>
              </a:rPr>
              <a:t>smells/ is smelly; upsetting &amp; disturbing others</a:t>
            </a:r>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r>
              <a:rPr kumimoji="1" lang="en-US" altLang="zh-CN" sz="6000" dirty="0" smtClean="0">
                <a:solidFill>
                  <a:srgbClr val="800000"/>
                </a:solidFill>
              </a:rPr>
              <a:t>C</a:t>
            </a:r>
            <a:r>
              <a:rPr kumimoji="1" lang="x-none" altLang="zh-CN" sz="6000" dirty="0" smtClean="0">
                <a:solidFill>
                  <a:srgbClr val="800000"/>
                </a:solidFill>
              </a:rPr>
              <a:t>aan cause and spread diseases such as diarrhea </a:t>
            </a:r>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36142029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024896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Con</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b="1" dirty="0" smtClean="0">
                <a:solidFill>
                  <a:srgbClr val="508CC1"/>
                </a:solidFill>
              </a:rPr>
              <a:t>D</a:t>
            </a:r>
            <a:r>
              <a:rPr kumimoji="1" lang="x-none" altLang="zh-CN" sz="6000" b="1" dirty="0" smtClean="0">
                <a:solidFill>
                  <a:srgbClr val="508CC1"/>
                </a:solidFill>
              </a:rPr>
              <a:t>isturb the class/ learning </a:t>
            </a:r>
            <a:endParaRPr kumimoji="1" lang="zh-CN" altLang="en-US" sz="6000" b="1" dirty="0" smtClean="0">
              <a:solidFill>
                <a:srgbClr val="508CC1"/>
              </a:solidFill>
            </a:endParaRPr>
          </a:p>
          <a:p>
            <a:endParaRPr kumimoji="1" lang="zh-CN" altLang="en-US" sz="6000" dirty="0" smtClean="0">
              <a:solidFill>
                <a:srgbClr val="508CC1"/>
              </a:solidFill>
            </a:endParaRPr>
          </a:p>
          <a:p>
            <a:pPr marL="857250" indent="-857250">
              <a:buFont typeface="Arial"/>
              <a:buChar char="•"/>
            </a:pPr>
            <a:r>
              <a:rPr kumimoji="1" lang="en-US" altLang="zh-CN" sz="6000" dirty="0" smtClean="0">
                <a:solidFill>
                  <a:srgbClr val="800000"/>
                </a:solidFill>
              </a:rPr>
              <a:t>Hard to concentrate with l</a:t>
            </a:r>
            <a:r>
              <a:rPr kumimoji="1" lang="x-none" altLang="zh-CN" sz="6000" dirty="0" smtClean="0">
                <a:solidFill>
                  <a:srgbClr val="800000"/>
                </a:solidFill>
              </a:rPr>
              <a:t>oud noise around( chewing, slurpping, nibbling, crinkling)</a:t>
            </a:r>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r>
              <a:rPr kumimoji="1" lang="en-US" altLang="zh-CN" sz="6000" dirty="0" smtClean="0">
                <a:solidFill>
                  <a:srgbClr val="800000"/>
                </a:solidFill>
              </a:rPr>
              <a:t>C</a:t>
            </a:r>
            <a:r>
              <a:rPr kumimoji="1" lang="x-none" altLang="zh-CN" sz="6000" dirty="0" smtClean="0">
                <a:solidFill>
                  <a:srgbClr val="800000"/>
                </a:solidFill>
              </a:rPr>
              <a:t>an cause and spread diseases such as diarrhea </a:t>
            </a:r>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37205520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Calibri" panose="020F0502020204030204" pitchFamily="34" charset="0"/>
                <a:cs typeface="Calibri" panose="020F0502020204030204" pitchFamily="34" charset="0"/>
              </a:rPr>
              <a:t>Do you agree or disagree with the following statement? Students should be allowed to take additional courses to graduate as soon as possible.</a:t>
            </a:r>
            <a:endParaRPr lang="zh-CN" altLang="zh-CN" sz="4400" b="1" dirty="0">
              <a:solidFill>
                <a:srgbClr val="27506E"/>
              </a:solidFill>
              <a:latin typeface="Calibri" panose="020F0502020204030204" pitchFamily="34" charset="0"/>
              <a:cs typeface="Calibri" panose="020F0502020204030204" pitchFamily="34" charset="0"/>
            </a:endParaRP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2016.06.18 </a:t>
            </a:r>
            <a:r>
              <a:rPr lang="en-US" altLang="zh-CN" sz="3600" b="1" dirty="0">
                <a:solidFill>
                  <a:srgbClr val="C00000"/>
                </a:solidFill>
                <a:latin typeface="Calibri" panose="020F0502020204030204" pitchFamily="34" charset="0"/>
                <a:ea typeface="方正兰亭黑_GBK"/>
                <a:cs typeface="Calibri" panose="020F0502020204030204" pitchFamily="34" charset="0"/>
              </a:rPr>
              <a:t>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258712" y="446814"/>
            <a:ext cx="15405075" cy="1138773"/>
          </a:xfrm>
          <a:prstGeom prst="rect">
            <a:avLst/>
          </a:prstGeom>
          <a:noFill/>
        </p:spPr>
        <p:txBody>
          <a:bodyPr wrap="square" rtlCol="0">
            <a:spAutoFit/>
          </a:bodyPr>
          <a:lstStyle/>
          <a:p>
            <a:pPr>
              <a:lnSpc>
                <a:spcPct val="150000"/>
              </a:lnSpc>
            </a:pPr>
            <a:r>
              <a:rPr lang="de-DE"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School Rules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2</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760542" y="891040"/>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2106320" y="352747"/>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4646873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697051"/>
            <a:ext cx="24001345" cy="13018949"/>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Agree</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x-none" altLang="zh-CN" sz="6000" b="1" dirty="0" smtClean="0">
                <a:solidFill>
                  <a:srgbClr val="508CC1"/>
                </a:solidFill>
              </a:rPr>
              <a:t>Save plenty of money</a:t>
            </a:r>
            <a:endParaRPr kumimoji="1" lang="zh-CN" altLang="en-US" sz="6000" b="1" dirty="0" smtClean="0">
              <a:solidFill>
                <a:srgbClr val="508CC1"/>
              </a:solidFill>
            </a:endParaRPr>
          </a:p>
          <a:p>
            <a:endParaRPr kumimoji="1" lang="zh-CN" altLang="en-US" sz="6000" dirty="0" smtClean="0">
              <a:solidFill>
                <a:srgbClr val="508CC1"/>
              </a:solidFill>
            </a:endParaRPr>
          </a:p>
          <a:p>
            <a:pPr marL="857250" indent="-857250">
              <a:buFont typeface="Arial"/>
              <a:buChar char="•"/>
            </a:pPr>
            <a:r>
              <a:rPr kumimoji="1" lang="en-US" altLang="zh-CN" sz="6000" dirty="0" smtClean="0">
                <a:solidFill>
                  <a:srgbClr val="800000"/>
                </a:solidFill>
              </a:rPr>
              <a:t>Current tuition fee for college is </a:t>
            </a:r>
            <a:r>
              <a:rPr kumimoji="1" lang="en-US" altLang="zh-CN" sz="6000" dirty="0" smtClean="0">
                <a:solidFill>
                  <a:srgbClr val="0000FF"/>
                </a:solidFill>
              </a:rPr>
              <a:t>hovering around </a:t>
            </a:r>
            <a:r>
              <a:rPr kumimoji="1" lang="en-US" altLang="zh-CN" sz="6000" dirty="0" smtClean="0">
                <a:solidFill>
                  <a:srgbClr val="800000"/>
                </a:solidFill>
              </a:rPr>
              <a:t>$$$ </a:t>
            </a:r>
            <a:r>
              <a:rPr kumimoji="1" lang="en-US" altLang="zh-CN" sz="6000" dirty="0">
                <a:solidFill>
                  <a:srgbClr val="800000"/>
                </a:solidFill>
              </a:rPr>
              <a:t>/</a:t>
            </a:r>
            <a:r>
              <a:rPr kumimoji="1" lang="en-US" altLang="zh-CN" sz="6000" dirty="0" smtClean="0">
                <a:solidFill>
                  <a:srgbClr val="800000"/>
                </a:solidFill>
              </a:rPr>
              <a:t>yr.</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Take AP/ IB course in high school to graduate early</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Financial aid/ scholarship</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Start to work early/ supporting family/ car/ gas/ rent/ </a:t>
            </a:r>
            <a:r>
              <a:rPr kumimoji="1" lang="en-US" altLang="zh-CN" sz="6000" dirty="0" smtClean="0">
                <a:solidFill>
                  <a:srgbClr val="0000FF"/>
                </a:solidFill>
              </a:rPr>
              <a:t>mortgage</a:t>
            </a: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25295869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438370"/>
            <a:ext cx="24001345" cy="12095619"/>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Agree</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x-none" altLang="zh-CN" sz="6000" b="1" dirty="0" smtClean="0">
                <a:solidFill>
                  <a:srgbClr val="508CC1"/>
                </a:solidFill>
              </a:rPr>
              <a:t>Save plenty of time</a:t>
            </a:r>
            <a:endParaRPr kumimoji="1" lang="zh-CN" altLang="en-US" sz="6000" b="1" dirty="0" smtClean="0">
              <a:solidFill>
                <a:srgbClr val="508CC1"/>
              </a:solidFill>
            </a:endParaRPr>
          </a:p>
          <a:p>
            <a:endParaRPr kumimoji="1" lang="zh-CN" altLang="en-US" sz="6000" dirty="0" smtClean="0">
              <a:solidFill>
                <a:srgbClr val="508CC1"/>
              </a:solidFill>
            </a:endParaRPr>
          </a:p>
          <a:p>
            <a:pPr marL="857250" indent="-857250">
              <a:buFont typeface="Arial"/>
              <a:buChar char="•"/>
            </a:pPr>
            <a:r>
              <a:rPr kumimoji="1" lang="en-US" altLang="zh-CN" sz="6000" dirty="0" smtClean="0">
                <a:solidFill>
                  <a:srgbClr val="800000"/>
                </a:solidFill>
              </a:rPr>
              <a:t>Graduate early than your peers in </a:t>
            </a:r>
            <a:r>
              <a:rPr kumimoji="1" lang="en-US" altLang="zh-CN" sz="6000" dirty="0" err="1" smtClean="0">
                <a:solidFill>
                  <a:srgbClr val="800000"/>
                </a:solidFill>
              </a:rPr>
              <a:t>uni</a:t>
            </a:r>
            <a:r>
              <a:rPr kumimoji="1" lang="en-US" altLang="zh-CN" sz="6000" dirty="0" smtClean="0">
                <a:solidFill>
                  <a:srgbClr val="800000"/>
                </a:solidFill>
              </a:rPr>
              <a:t>/ give you a </a:t>
            </a:r>
            <a:r>
              <a:rPr kumimoji="1" lang="en-US" altLang="zh-CN" sz="6000" dirty="0" smtClean="0">
                <a:solidFill>
                  <a:srgbClr val="0000FF"/>
                </a:solidFill>
              </a:rPr>
              <a:t>head start</a:t>
            </a:r>
          </a:p>
          <a:p>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More time to </a:t>
            </a:r>
            <a:r>
              <a:rPr kumimoji="1" lang="en-US" altLang="zh-CN" sz="6000" dirty="0" smtClean="0">
                <a:solidFill>
                  <a:srgbClr val="0000FF"/>
                </a:solidFill>
              </a:rPr>
              <a:t>mature</a:t>
            </a:r>
            <a:r>
              <a:rPr kumimoji="1" lang="en-US" altLang="zh-CN" sz="6000" dirty="0" smtClean="0">
                <a:solidFill>
                  <a:srgbClr val="800000"/>
                </a:solidFill>
              </a:rPr>
              <a:t> in works; learn social manners/ </a:t>
            </a:r>
            <a:r>
              <a:rPr kumimoji="1" lang="en-US" altLang="zh-CN" sz="6000" dirty="0" smtClean="0">
                <a:solidFill>
                  <a:srgbClr val="0000FF"/>
                </a:solidFill>
              </a:rPr>
              <a:t>etiquettes</a:t>
            </a:r>
            <a:r>
              <a:rPr kumimoji="1" lang="en-US" altLang="zh-CN" sz="6000" dirty="0" smtClean="0">
                <a:solidFill>
                  <a:srgbClr val="800000"/>
                </a:solidFill>
              </a:rPr>
              <a:t> </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Be eligible for additional scholarship</a:t>
            </a:r>
          </a:p>
          <a:p>
            <a:pPr marL="857250" indent="-857250">
              <a:buFont typeface="Arial"/>
              <a:buChar char="•"/>
            </a:pPr>
            <a:endParaRPr kumimoji="1" lang="en-US" altLang="zh-CN" sz="6000" dirty="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33103182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feld 30"/>
          <p:cNvSpPr txBox="1"/>
          <p:nvPr/>
        </p:nvSpPr>
        <p:spPr>
          <a:xfrm>
            <a:off x="-1887838" y="526808"/>
            <a:ext cx="9873167" cy="861774"/>
          </a:xfrm>
          <a:prstGeom prst="rect">
            <a:avLst/>
          </a:prstGeom>
          <a:noFill/>
        </p:spPr>
        <p:txBody>
          <a:bodyPr wrap="square" rtlCol="0">
            <a:spAutoFit/>
          </a:bodyPr>
          <a:lstStyle/>
          <a:p>
            <a:pPr algn="ct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评分标准 </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--- 3</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个维度</a:t>
            </a:r>
            <a:endParaRPr lang="de-DE" sz="50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5" name="Gruppieren 4"/>
          <p:cNvGrpSpPr/>
          <p:nvPr/>
        </p:nvGrpSpPr>
        <p:grpSpPr>
          <a:xfrm>
            <a:off x="783691" y="4956983"/>
            <a:ext cx="8247680" cy="4455650"/>
            <a:chOff x="4499726" y="4745337"/>
            <a:chExt cx="8095391" cy="4517599"/>
          </a:xfrm>
        </p:grpSpPr>
        <p:sp>
          <p:nvSpPr>
            <p:cNvPr id="68" name="Bogen 67"/>
            <p:cNvSpPr/>
            <p:nvPr/>
          </p:nvSpPr>
          <p:spPr>
            <a:xfrm rot="16200000">
              <a:off x="4499726" y="4745337"/>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2" name="Freeform 166"/>
            <p:cNvSpPr>
              <a:spLocks noChangeArrowheads="1"/>
            </p:cNvSpPr>
            <p:nvPr/>
          </p:nvSpPr>
          <p:spPr bwMode="auto">
            <a:xfrm>
              <a:off x="4949024" y="5160708"/>
              <a:ext cx="465545" cy="533400"/>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4" name="Textfeld 73"/>
            <p:cNvSpPr txBox="1"/>
            <p:nvPr/>
          </p:nvSpPr>
          <p:spPr>
            <a:xfrm>
              <a:off x="6350083" y="4965762"/>
              <a:ext cx="5537117" cy="717728"/>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Delivery</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5" name="Textfeld 74"/>
            <p:cNvSpPr txBox="1"/>
            <p:nvPr/>
          </p:nvSpPr>
          <p:spPr>
            <a:xfrm>
              <a:off x="6303913" y="5845926"/>
              <a:ext cx="6291204" cy="3417010"/>
            </a:xfrm>
            <a:prstGeom prst="rect">
              <a:avLst/>
            </a:prstGeom>
            <a:noFill/>
          </p:spPr>
          <p:txBody>
            <a:bodyPr wrap="square" rtlCol="0">
              <a:spAutoFit/>
            </a:bodyPr>
            <a:lstStyle/>
            <a:p>
              <a:pPr marL="342900" indent="-342900">
                <a:lnSpc>
                  <a:spcPct val="150000"/>
                </a:lnSpc>
                <a:buFont typeface="Arial"/>
                <a:buChar char="•"/>
              </a:pPr>
              <a:r>
                <a:rPr lang="de-DE"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Fluency</a:t>
              </a:r>
            </a:p>
            <a:p>
              <a:pPr marL="342900" indent="-342900">
                <a:lnSpc>
                  <a:spcPct val="150000"/>
                </a:lnSpc>
                <a:buFont typeface="Arial"/>
                <a:buChar char="•"/>
              </a:pPr>
              <a:r>
                <a:rPr lang="de-DE"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Pronounciation</a:t>
              </a:r>
            </a:p>
            <a:p>
              <a:pPr marL="342900" indent="-342900">
                <a:lnSpc>
                  <a:spcPct val="150000"/>
                </a:lnSpc>
                <a:buFont typeface="Arial"/>
                <a:buChar char="•"/>
              </a:pPr>
              <a:r>
                <a:rPr lang="de-DE"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Intonation</a:t>
              </a:r>
            </a:p>
            <a:p>
              <a:pPr marL="342900" indent="-342900">
                <a:lnSpc>
                  <a:spcPct val="150000"/>
                </a:lnSpc>
                <a:buFont typeface="Arial"/>
                <a:buChar char="•"/>
              </a:pPr>
              <a:r>
                <a:rPr lang="de-DE" sz="3600" b="1" dirty="0" err="1" smtClean="0">
                  <a:latin typeface="微软雅黑 Light" panose="020B0502040204020203" pitchFamily="34" charset="-122"/>
                  <a:ea typeface="微软雅黑 Light" panose="020B0502040204020203" pitchFamily="34" charset="-122"/>
                  <a:sym typeface="微软雅黑 Light" panose="020B0502040204020203" pitchFamily="34" charset="-122"/>
                </a:rPr>
                <a:t>Pacing</a:t>
              </a:r>
              <a:r>
                <a:rPr lang="de-DE"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endParaRPr lang="de-DE" sz="36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6" name="Gruppieren 5"/>
          <p:cNvGrpSpPr/>
          <p:nvPr/>
        </p:nvGrpSpPr>
        <p:grpSpPr>
          <a:xfrm>
            <a:off x="8756702" y="4865853"/>
            <a:ext cx="8141561" cy="1364143"/>
            <a:chOff x="4499726" y="6911789"/>
            <a:chExt cx="8141561" cy="1364143"/>
          </a:xfrm>
        </p:grpSpPr>
        <p:sp>
          <p:nvSpPr>
            <p:cNvPr id="69" name="Bogen 68"/>
            <p:cNvSpPr/>
            <p:nvPr/>
          </p:nvSpPr>
          <p:spPr>
            <a:xfrm rot="16200000">
              <a:off x="4499726" y="6911789"/>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3" name="Freeform 167"/>
            <p:cNvSpPr>
              <a:spLocks noChangeArrowheads="1"/>
            </p:cNvSpPr>
            <p:nvPr/>
          </p:nvSpPr>
          <p:spPr bwMode="auto">
            <a:xfrm>
              <a:off x="4949024" y="7341976"/>
              <a:ext cx="499403" cy="503767"/>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6" name="Textfeld 75"/>
            <p:cNvSpPr txBox="1"/>
            <p:nvPr/>
          </p:nvSpPr>
          <p:spPr>
            <a:xfrm>
              <a:off x="6350083" y="7064977"/>
              <a:ext cx="5537117" cy="707886"/>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Language</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Use</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7" name="Textfeld 76"/>
            <p:cNvSpPr txBox="1"/>
            <p:nvPr/>
          </p:nvSpPr>
          <p:spPr>
            <a:xfrm>
              <a:off x="6350083" y="7563647"/>
              <a:ext cx="6291204" cy="528350"/>
            </a:xfrm>
            <a:prstGeom prst="rect">
              <a:avLst/>
            </a:prstGeom>
            <a:noFill/>
          </p:spPr>
          <p:txBody>
            <a:bodyPr wrap="square" rtlCol="0">
              <a:spAutoFit/>
            </a:bodyPr>
            <a:lstStyle/>
            <a:p>
              <a:pPr>
                <a:lnSpc>
                  <a:spcPct val="150000"/>
                </a:lnSpc>
              </a:pPr>
              <a:endParaRPr lang="de-DE" sz="20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7" name="Gruppieren 6"/>
          <p:cNvGrpSpPr/>
          <p:nvPr/>
        </p:nvGrpSpPr>
        <p:grpSpPr>
          <a:xfrm>
            <a:off x="16447761" y="5007569"/>
            <a:ext cx="8353232" cy="3785678"/>
            <a:chOff x="4499726" y="9099440"/>
            <a:chExt cx="8353232" cy="3785678"/>
          </a:xfrm>
        </p:grpSpPr>
        <p:sp>
          <p:nvSpPr>
            <p:cNvPr id="70" name="Bogen 69"/>
            <p:cNvSpPr/>
            <p:nvPr/>
          </p:nvSpPr>
          <p:spPr>
            <a:xfrm rot="16200000">
              <a:off x="4499726" y="9099440"/>
              <a:ext cx="1364143" cy="1364143"/>
            </a:xfrm>
            <a:prstGeom prst="arc">
              <a:avLst>
                <a:gd name="adj1" fmla="val 18643259"/>
                <a:gd name="adj2" fmla="val 9180569"/>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1" name="Freeform 66"/>
            <p:cNvSpPr>
              <a:spLocks noChangeArrowheads="1"/>
            </p:cNvSpPr>
            <p:nvPr/>
          </p:nvSpPr>
          <p:spPr bwMode="auto">
            <a:xfrm>
              <a:off x="4904585" y="9504227"/>
              <a:ext cx="554421" cy="554568"/>
            </a:xfrm>
            <a:custGeom>
              <a:avLst/>
              <a:gdLst>
                <a:gd name="T0" fmla="*/ 408 w 462"/>
                <a:gd name="T1" fmla="*/ 54 h 462"/>
                <a:gd name="T2" fmla="*/ 408 w 462"/>
                <a:gd name="T3" fmla="*/ 54 h 462"/>
                <a:gd name="T4" fmla="*/ 292 w 462"/>
                <a:gd name="T5" fmla="*/ 19 h 462"/>
                <a:gd name="T6" fmla="*/ 230 w 462"/>
                <a:gd name="T7" fmla="*/ 80 h 462"/>
                <a:gd name="T8" fmla="*/ 213 w 462"/>
                <a:gd name="T9" fmla="*/ 160 h 462"/>
                <a:gd name="T10" fmla="*/ 8 w 462"/>
                <a:gd name="T11" fmla="*/ 363 h 462"/>
                <a:gd name="T12" fmla="*/ 35 w 462"/>
                <a:gd name="T13" fmla="*/ 426 h 462"/>
                <a:gd name="T14" fmla="*/ 98 w 462"/>
                <a:gd name="T15" fmla="*/ 453 h 462"/>
                <a:gd name="T16" fmla="*/ 301 w 462"/>
                <a:gd name="T17" fmla="*/ 248 h 462"/>
                <a:gd name="T18" fmla="*/ 381 w 462"/>
                <a:gd name="T19" fmla="*/ 231 h 462"/>
                <a:gd name="T20" fmla="*/ 443 w 462"/>
                <a:gd name="T21" fmla="*/ 169 h 462"/>
                <a:gd name="T22" fmla="*/ 408 w 462"/>
                <a:gd name="T23" fmla="*/ 54 h 462"/>
                <a:gd name="T24" fmla="*/ 186 w 462"/>
                <a:gd name="T25" fmla="*/ 257 h 462"/>
                <a:gd name="T26" fmla="*/ 186 w 462"/>
                <a:gd name="T27" fmla="*/ 257 h 462"/>
                <a:gd name="T28" fmla="*/ 195 w 462"/>
                <a:gd name="T29" fmla="*/ 222 h 462"/>
                <a:gd name="T30" fmla="*/ 230 w 462"/>
                <a:gd name="T31" fmla="*/ 213 h 462"/>
                <a:gd name="T32" fmla="*/ 221 w 462"/>
                <a:gd name="T33" fmla="*/ 248 h 462"/>
                <a:gd name="T34" fmla="*/ 186 w 462"/>
                <a:gd name="T35" fmla="*/ 257 h 462"/>
                <a:gd name="T36" fmla="*/ 354 w 462"/>
                <a:gd name="T37" fmla="*/ 116 h 462"/>
                <a:gd name="T38" fmla="*/ 354 w 462"/>
                <a:gd name="T39" fmla="*/ 116 h 462"/>
                <a:gd name="T40" fmla="*/ 310 w 462"/>
                <a:gd name="T41" fmla="*/ 36 h 462"/>
                <a:gd name="T42" fmla="*/ 390 w 462"/>
                <a:gd name="T43" fmla="*/ 72 h 462"/>
                <a:gd name="T44" fmla="*/ 425 w 462"/>
                <a:gd name="T45" fmla="*/ 151 h 462"/>
                <a:gd name="T46" fmla="*/ 354 w 462"/>
                <a:gd name="T4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462">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8" name="Textfeld 77"/>
            <p:cNvSpPr txBox="1"/>
            <p:nvPr/>
          </p:nvSpPr>
          <p:spPr>
            <a:xfrm>
              <a:off x="6350083" y="9235860"/>
              <a:ext cx="5537117" cy="707886"/>
            </a:xfrm>
            <a:prstGeom prst="rect">
              <a:avLst/>
            </a:prstGeom>
            <a:noFill/>
          </p:spPr>
          <p:txBody>
            <a:bodyPr wrap="square" rtlCol="0">
              <a:spAutoFit/>
            </a:bodyPr>
            <a:lstStyle/>
            <a:p>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Topic</a:t>
              </a:r>
              <a:r>
                <a:rPr lang="zh-CN" altLang="en-US"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rPr>
                <a:t>Development</a:t>
              </a:r>
              <a:endParaRPr lang="de-DE" sz="4000" b="1" dirty="0">
                <a:solidFill>
                  <a:srgbClr val="508CC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79" name="Textfeld 78"/>
            <p:cNvSpPr txBox="1"/>
            <p:nvPr/>
          </p:nvSpPr>
          <p:spPr>
            <a:xfrm>
              <a:off x="6561754" y="10345961"/>
              <a:ext cx="6291204" cy="2539157"/>
            </a:xfrm>
            <a:prstGeom prst="rect">
              <a:avLst/>
            </a:prstGeom>
            <a:noFill/>
          </p:spPr>
          <p:txBody>
            <a:bodyPr wrap="square" rtlCol="0">
              <a:spAutoFit/>
            </a:bodyPr>
            <a:lstStyle/>
            <a:p>
              <a:pPr marL="342900" indent="-342900">
                <a:lnSpc>
                  <a:spcPct val="150000"/>
                </a:lnSpc>
                <a:buFont typeface="Arial"/>
                <a:buChar char="•"/>
              </a:pPr>
              <a:r>
                <a:rPr lang="en-US"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Logic</a:t>
              </a:r>
            </a:p>
            <a:p>
              <a:pPr marL="342900" indent="-342900">
                <a:lnSpc>
                  <a:spcPct val="150000"/>
                </a:lnSpc>
                <a:buFont typeface="Arial"/>
                <a:buChar char="•"/>
              </a:pPr>
              <a:r>
                <a:rPr lang="en-US"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Coherent</a:t>
              </a:r>
            </a:p>
            <a:p>
              <a:pPr marL="342900" indent="-342900">
                <a:lnSpc>
                  <a:spcPct val="150000"/>
                </a:lnSpc>
                <a:buFont typeface="Arial"/>
                <a:buChar char="•"/>
              </a:pPr>
              <a:r>
                <a:rPr lang="en-US"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Sustained </a:t>
              </a:r>
            </a:p>
          </p:txBody>
        </p:sp>
      </p:grpSp>
      <p:sp>
        <p:nvSpPr>
          <p:cNvPr id="8" name="矩形 7"/>
          <p:cNvSpPr/>
          <p:nvPr/>
        </p:nvSpPr>
        <p:spPr>
          <a:xfrm>
            <a:off x="10351388" y="6462709"/>
            <a:ext cx="5618148" cy="2539157"/>
          </a:xfrm>
          <a:prstGeom prst="rect">
            <a:avLst/>
          </a:prstGeom>
        </p:spPr>
        <p:txBody>
          <a:bodyPr wrap="square">
            <a:spAutoFit/>
          </a:bodyPr>
          <a:lstStyle/>
          <a:p>
            <a:pPr marL="342900" indent="-342900">
              <a:lnSpc>
                <a:spcPct val="150000"/>
              </a:lnSpc>
              <a:buFont typeface="Arial"/>
              <a:buChar char="•"/>
            </a:pPr>
            <a:r>
              <a:rPr lang="de-DE" altLang="zh-CN" sz="3600" b="1" dirty="0" err="1" smtClean="0">
                <a:latin typeface="微软雅黑 Light" panose="020B0502040204020203" pitchFamily="34" charset="-122"/>
                <a:ea typeface="微软雅黑 Light" panose="020B0502040204020203" pitchFamily="34" charset="-122"/>
                <a:sym typeface="微软雅黑 Light" panose="020B0502040204020203" pitchFamily="34" charset="-122"/>
              </a:rPr>
              <a:t>Grammar</a:t>
            </a:r>
            <a:r>
              <a:rPr lang="de-DE" altLang="zh-CN"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p>
          <a:p>
            <a:pPr marL="342900" indent="-342900">
              <a:lnSpc>
                <a:spcPct val="150000"/>
              </a:lnSpc>
              <a:buFont typeface="Arial"/>
              <a:buChar char="•"/>
            </a:pPr>
            <a:r>
              <a:rPr lang="de-DE" altLang="zh-CN" sz="3600" b="1" dirty="0" err="1" smtClean="0">
                <a:latin typeface="微软雅黑 Light" panose="020B0502040204020203" pitchFamily="34" charset="-122"/>
                <a:ea typeface="微软雅黑 Light" panose="020B0502040204020203" pitchFamily="34" charset="-122"/>
                <a:sym typeface="微软雅黑 Light" panose="020B0502040204020203" pitchFamily="34" charset="-122"/>
              </a:rPr>
              <a:t>Vocabulary</a:t>
            </a:r>
            <a:r>
              <a:rPr lang="de-DE" altLang="zh-CN"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a:t>
            </a:r>
            <a:endParaRPr lang="de-DE" altLang="zh-CN" sz="36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a:p>
            <a:pPr marL="342900" indent="-342900">
              <a:lnSpc>
                <a:spcPct val="150000"/>
              </a:lnSpc>
              <a:buFont typeface="Arial"/>
              <a:buChar char="•"/>
            </a:pPr>
            <a:r>
              <a:rPr lang="de-DE" altLang="zh-CN" sz="3600" b="1" dirty="0" err="1" smtClean="0">
                <a:latin typeface="微软雅黑 Light" panose="020B0502040204020203" pitchFamily="34" charset="-122"/>
                <a:ea typeface="微软雅黑 Light" panose="020B0502040204020203" pitchFamily="34" charset="-122"/>
                <a:sym typeface="微软雅黑 Light" panose="020B0502040204020203" pitchFamily="34" charset="-122"/>
              </a:rPr>
              <a:t>Sentence</a:t>
            </a:r>
            <a:r>
              <a:rPr lang="de-DE" altLang="zh-CN" sz="3600" b="1" dirty="0" smtClean="0">
                <a:latin typeface="微软雅黑 Light" panose="020B0502040204020203" pitchFamily="34" charset="-122"/>
                <a:ea typeface="微软雅黑 Light" panose="020B0502040204020203" pitchFamily="34" charset="-122"/>
                <a:sym typeface="微软雅黑 Light" panose="020B0502040204020203" pitchFamily="34" charset="-122"/>
              </a:rPr>
              <a:t>  structure</a:t>
            </a:r>
            <a:endParaRPr lang="de-DE" altLang="zh-CN" sz="3600" b="1" dirty="0">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Tree>
    <p:extLst>
      <p:ext uri="{BB962C8B-B14F-4D97-AF65-F5344CB8AC3E}">
        <p14:creationId xmlns:p14="http://schemas.microsoft.com/office/powerpoint/2010/main" val="18960696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0-#ppt_w/2"/>
                                          </p:val>
                                        </p:tav>
                                        <p:tav tm="100000">
                                          <p:val>
                                            <p:strVal val="#ppt_x"/>
                                          </p:val>
                                        </p:tav>
                                      </p:tavLst>
                                    </p:anim>
                                    <p:anim calcmode="lin" valueType="num">
                                      <p:cBhvr additive="base">
                                        <p:cTn id="1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438370"/>
            <a:ext cx="24001345" cy="17635597"/>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isagree </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x-none" altLang="zh-CN" sz="6000" b="1" dirty="0">
                <a:solidFill>
                  <a:srgbClr val="508CC1"/>
                </a:solidFill>
              </a:rPr>
              <a:t>L</a:t>
            </a:r>
            <a:r>
              <a:rPr kumimoji="1" lang="x-none" altLang="zh-CN" sz="6000" b="1" dirty="0" smtClean="0">
                <a:solidFill>
                  <a:srgbClr val="508CC1"/>
                </a:solidFill>
              </a:rPr>
              <a:t>ess time to take advantages of the quality college times (</a:t>
            </a:r>
            <a:r>
              <a:rPr kumimoji="1" lang="zh-CN" altLang="x-none" sz="6000" b="1" dirty="0" smtClean="0">
                <a:solidFill>
                  <a:srgbClr val="508CC1"/>
                </a:solidFill>
              </a:rPr>
              <a:t>毕业前</a:t>
            </a:r>
            <a:r>
              <a:rPr kumimoji="1" lang="zh-CN" altLang="en-US" sz="6000" b="1" dirty="0" smtClean="0">
                <a:solidFill>
                  <a:srgbClr val="508CC1"/>
                </a:solidFill>
              </a:rPr>
              <a:t>）</a:t>
            </a:r>
          </a:p>
          <a:p>
            <a:endParaRPr kumimoji="1" lang="zh-CN" altLang="en-US" sz="6000" dirty="0" smtClean="0">
              <a:solidFill>
                <a:srgbClr val="508CC1"/>
              </a:solidFill>
            </a:endParaRPr>
          </a:p>
          <a:p>
            <a:pPr marL="857250" indent="-857250">
              <a:buFont typeface="Arial"/>
              <a:buChar char="•"/>
            </a:pPr>
            <a:r>
              <a:rPr kumimoji="1" lang="en-US" altLang="zh-CN" sz="6000" dirty="0" smtClean="0">
                <a:solidFill>
                  <a:srgbClr val="800000"/>
                </a:solidFill>
              </a:rPr>
              <a:t>Miss</a:t>
            </a:r>
            <a:r>
              <a:rPr kumimoji="1" lang="zh-CN" altLang="en-US" sz="6000" dirty="0" smtClean="0">
                <a:solidFill>
                  <a:srgbClr val="800000"/>
                </a:solidFill>
              </a:rPr>
              <a:t> </a:t>
            </a:r>
            <a:r>
              <a:rPr kumimoji="1" lang="en-US" altLang="zh-CN" sz="6000" dirty="0" smtClean="0">
                <a:solidFill>
                  <a:srgbClr val="800000"/>
                </a:solidFill>
              </a:rPr>
              <a:t>the</a:t>
            </a:r>
            <a:r>
              <a:rPr kumimoji="1" lang="zh-CN" altLang="en-US" sz="6000" dirty="0" smtClean="0">
                <a:solidFill>
                  <a:srgbClr val="800000"/>
                </a:solidFill>
              </a:rPr>
              <a:t> </a:t>
            </a:r>
            <a:r>
              <a:rPr kumimoji="1" lang="en-US" altLang="zh-CN" sz="6000" dirty="0">
                <a:solidFill>
                  <a:srgbClr val="800000"/>
                </a:solidFill>
              </a:rPr>
              <a:t>w</a:t>
            </a:r>
            <a:r>
              <a:rPr kumimoji="1" lang="en-US" altLang="zh-CN" sz="6000" dirty="0" smtClean="0">
                <a:solidFill>
                  <a:srgbClr val="800000"/>
                </a:solidFill>
              </a:rPr>
              <a:t>onderful time to make friends/ social/ meet </a:t>
            </a:r>
            <a:r>
              <a:rPr kumimoji="1" lang="en-US" altLang="zh-CN" sz="6000" dirty="0" err="1" smtClean="0">
                <a:solidFill>
                  <a:srgbClr val="800000"/>
                </a:solidFill>
              </a:rPr>
              <a:t>ppl</a:t>
            </a:r>
            <a:r>
              <a:rPr kumimoji="1" lang="en-US" altLang="zh-CN" sz="6000" dirty="0" smtClean="0">
                <a:solidFill>
                  <a:srgbClr val="800000"/>
                </a:solidFill>
              </a:rPr>
              <a:t>. with same interests</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Less time to interact with the</a:t>
            </a:r>
            <a:r>
              <a:rPr kumimoji="1" lang="en-US" altLang="zh-CN" sz="6000" dirty="0" smtClean="0">
                <a:solidFill>
                  <a:srgbClr val="0000FF"/>
                </a:solidFill>
              </a:rPr>
              <a:t> faculty </a:t>
            </a:r>
            <a:r>
              <a:rPr kumimoji="1" lang="en-US" altLang="zh-CN" sz="6000" dirty="0" smtClean="0">
                <a:solidFill>
                  <a:srgbClr val="800000"/>
                </a:solidFill>
              </a:rPr>
              <a:t>/less time to conduct meaningful research on related subject/ </a:t>
            </a:r>
            <a:r>
              <a:rPr kumimoji="1" lang="en-US" altLang="zh-CN" sz="6000" dirty="0" smtClean="0">
                <a:solidFill>
                  <a:srgbClr val="0000FF"/>
                </a:solidFill>
              </a:rPr>
              <a:t>slim chance </a:t>
            </a:r>
            <a:r>
              <a:rPr kumimoji="1" lang="en-US" altLang="zh-CN" sz="6000" dirty="0" smtClean="0">
                <a:solidFill>
                  <a:srgbClr val="800000"/>
                </a:solidFill>
              </a:rPr>
              <a:t>getting a letter of recommendation</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Money you save --- lowering your lifetime earnings</a:t>
            </a:r>
          </a:p>
          <a:p>
            <a:pPr marL="857250" indent="-857250">
              <a:buFont typeface="Arial"/>
              <a:buChar char="•"/>
            </a:pPr>
            <a:endParaRPr kumimoji="1" lang="en-U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pPr marL="857250" indent="-857250">
              <a:buFont typeface="Arial"/>
              <a:buChar char="•"/>
            </a:pPr>
            <a:endParaRPr kumimoji="1" lang="en-US" altLang="zh-CN" sz="6000" dirty="0">
              <a:solidFill>
                <a:srgbClr val="800000"/>
              </a:solidFill>
            </a:endParaRPr>
          </a:p>
          <a:p>
            <a:pPr marL="857250" indent="-857250">
              <a:buFont typeface="Arial"/>
              <a:buChar char="•"/>
            </a:pPr>
            <a:endParaRPr kumimoji="1" lang="en-US" altLang="zh-CN" sz="6000" dirty="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34106717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438370"/>
            <a:ext cx="24001345" cy="13018949"/>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x-none" altLang="zh-CN"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D</a:t>
            </a:r>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isagree </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x-none" altLang="zh-CN" sz="6000" b="1" dirty="0">
                <a:solidFill>
                  <a:srgbClr val="508CC1"/>
                </a:solidFill>
              </a:rPr>
              <a:t>L</a:t>
            </a:r>
            <a:r>
              <a:rPr kumimoji="1" lang="x-none" altLang="zh-CN" sz="6000" b="1" dirty="0" smtClean="0">
                <a:solidFill>
                  <a:srgbClr val="508CC1"/>
                </a:solidFill>
              </a:rPr>
              <a:t>ess time to grow and mature (</a:t>
            </a:r>
            <a:r>
              <a:rPr kumimoji="1" lang="zh-CN" altLang="x-none" sz="6000" b="1" dirty="0" smtClean="0">
                <a:solidFill>
                  <a:srgbClr val="508CC1"/>
                </a:solidFill>
              </a:rPr>
              <a:t>毕业</a:t>
            </a:r>
            <a:r>
              <a:rPr kumimoji="1" lang="zh-CN" altLang="en-US" sz="6000" b="1" dirty="0" smtClean="0">
                <a:solidFill>
                  <a:srgbClr val="508CC1"/>
                </a:solidFill>
              </a:rPr>
              <a:t>后）</a:t>
            </a:r>
          </a:p>
          <a:p>
            <a:endParaRPr kumimoji="1" lang="zh-CN" altLang="en-US" sz="6000" dirty="0" smtClean="0">
              <a:solidFill>
                <a:srgbClr val="508CC1"/>
              </a:solidFill>
            </a:endParaRPr>
          </a:p>
          <a:p>
            <a:pPr marL="857250" indent="-857250">
              <a:buFont typeface="Arial"/>
              <a:buChar char="•"/>
            </a:pPr>
            <a:r>
              <a:rPr kumimoji="1" lang="en-US" altLang="zh-CN" sz="6000" dirty="0" smtClean="0">
                <a:solidFill>
                  <a:srgbClr val="800000"/>
                </a:solidFill>
              </a:rPr>
              <a:t>Realize blossom and growth happened during senior </a:t>
            </a:r>
            <a:r>
              <a:rPr kumimoji="1" lang="en-US" altLang="zh-CN" sz="6000" dirty="0" err="1" smtClean="0">
                <a:solidFill>
                  <a:srgbClr val="800000"/>
                </a:solidFill>
              </a:rPr>
              <a:t>yrs</a:t>
            </a:r>
            <a:endParaRPr kumimoji="1" lang="en-US" altLang="zh-CN" sz="6000" dirty="0">
              <a:solidFill>
                <a:srgbClr val="800000"/>
              </a:solidFill>
            </a:endParaRPr>
          </a:p>
          <a:p>
            <a:pPr marL="857250" indent="-857250">
              <a:buFont typeface="Arial"/>
              <a:buChar char="•"/>
            </a:pPr>
            <a:endParaRPr kumimoji="1" lang="en-US" altLang="zh-CN" sz="6000" dirty="0" smtClean="0">
              <a:solidFill>
                <a:srgbClr val="800000"/>
              </a:solidFill>
            </a:endParaRPr>
          </a:p>
          <a:p>
            <a:pPr marL="857250" indent="-857250">
              <a:buFont typeface="Arial"/>
              <a:buChar char="•"/>
            </a:pPr>
            <a:r>
              <a:rPr kumimoji="1" lang="en-US" altLang="zh-CN" sz="6000" dirty="0" smtClean="0">
                <a:solidFill>
                  <a:srgbClr val="800000"/>
                </a:solidFill>
              </a:rPr>
              <a:t> </a:t>
            </a:r>
            <a:r>
              <a:rPr kumimoji="1" lang="en-US" altLang="zh-CN" sz="6000" dirty="0">
                <a:solidFill>
                  <a:srgbClr val="800000"/>
                </a:solidFill>
              </a:rPr>
              <a:t>L</a:t>
            </a:r>
            <a:r>
              <a:rPr kumimoji="1" lang="en-US" altLang="zh-CN" sz="6000" dirty="0" smtClean="0">
                <a:solidFill>
                  <a:srgbClr val="800000"/>
                </a:solidFill>
              </a:rPr>
              <a:t>eadership skills/ confidence/ intellect </a:t>
            </a:r>
          </a:p>
          <a:p>
            <a:pPr marL="857250" indent="-857250">
              <a:buFont typeface="Arial"/>
              <a:buChar char="•"/>
            </a:pPr>
            <a:endParaRPr kumimoji="1" lang="en-US" altLang="zh-CN" sz="6000" dirty="0">
              <a:solidFill>
                <a:srgbClr val="800000"/>
              </a:solidFill>
            </a:endParaRPr>
          </a:p>
          <a:p>
            <a:pPr marL="857250" indent="-857250">
              <a:buFont typeface="Arial"/>
              <a:buChar char="•"/>
            </a:pPr>
            <a:r>
              <a:rPr kumimoji="1" lang="en-US" altLang="zh-CN" sz="6000" dirty="0" smtClean="0">
                <a:solidFill>
                  <a:srgbClr val="800000"/>
                </a:solidFill>
              </a:rPr>
              <a:t>Fewer </a:t>
            </a:r>
            <a:r>
              <a:rPr kumimoji="1" lang="en-US" altLang="zh-CN" sz="6000" smtClean="0">
                <a:solidFill>
                  <a:srgbClr val="800000"/>
                </a:solidFill>
              </a:rPr>
              <a:t>job opportunities </a:t>
            </a:r>
            <a:endParaRPr kumimoji="1" lang="en-US" altLang="zh-CN" sz="6000" dirty="0" smtClean="0">
              <a:solidFill>
                <a:srgbClr val="800000"/>
              </a:solidFill>
            </a:endParaRPr>
          </a:p>
          <a:p>
            <a:pPr marL="857250" indent="-857250">
              <a:buFont typeface="Arial"/>
              <a:buChar char="•"/>
            </a:pPr>
            <a:endParaRPr kumimoji="1" lang="en-US" altLang="zh-CN" sz="6000" dirty="0">
              <a:solidFill>
                <a:srgbClr val="800000"/>
              </a:solidFill>
            </a:endParaRPr>
          </a:p>
          <a:p>
            <a:pPr marL="857250" indent="-857250">
              <a:buFont typeface="Arial"/>
              <a:buChar char="•"/>
            </a:pPr>
            <a:endParaRPr kumimoji="1" lang="en-US" altLang="zh-CN" sz="6000" dirty="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9955749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Calibri" panose="020F0502020204030204" pitchFamily="34" charset="0"/>
                <a:cs typeface="Calibri" panose="020F0502020204030204" pitchFamily="34" charset="0"/>
              </a:rPr>
              <a:t>Some people prefer to stay in touch with their friends and family members while travelling, others prefer not to get in touch and stay alone. Which one do you prefer and why?</a:t>
            </a: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2018.12.16 </a:t>
            </a:r>
            <a:r>
              <a:rPr lang="en-US" altLang="zh-CN" sz="3600" b="1" dirty="0">
                <a:solidFill>
                  <a:srgbClr val="C00000"/>
                </a:solidFill>
                <a:latin typeface="Calibri" panose="020F0502020204030204" pitchFamily="34" charset="0"/>
                <a:ea typeface="方正兰亭黑_GBK"/>
                <a:cs typeface="Calibri" panose="020F0502020204030204" pitchFamily="34" charset="0"/>
              </a:rPr>
              <a:t>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470384" y="729012"/>
            <a:ext cx="3058349" cy="1138773"/>
          </a:xfrm>
          <a:prstGeom prst="rect">
            <a:avLst/>
          </a:prstGeom>
          <a:noFill/>
        </p:spPr>
        <p:txBody>
          <a:bodyPr wrap="non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Travelling</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1471301" y="611429"/>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100371952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p:cNvSpPr txBox="1"/>
          <p:nvPr/>
        </p:nvSpPr>
        <p:spPr>
          <a:xfrm>
            <a:off x="6772155" y="944310"/>
            <a:ext cx="1744923" cy="1479895"/>
          </a:xfrm>
          <a:prstGeom prst="rect">
            <a:avLst/>
          </a:prstGeom>
          <a:noFill/>
        </p:spPr>
        <p:txBody>
          <a:bodyPr wrap="none" rtlCol="0">
            <a:spAutoFit/>
          </a:bodyPr>
          <a:lstStyle/>
          <a:p>
            <a:r>
              <a:rPr lang="en-US" altLang="zh-CN" dirty="0">
                <a:solidFill>
                  <a:schemeClr val="bg1"/>
                </a:solidFill>
              </a:rPr>
              <a:t>45</a:t>
            </a:r>
            <a:endParaRPr lang="zh-CN" altLang="en-US" dirty="0">
              <a:solidFill>
                <a:schemeClr val="bg1"/>
              </a:solidFill>
            </a:endParaRPr>
          </a:p>
        </p:txBody>
      </p:sp>
      <p:sp>
        <p:nvSpPr>
          <p:cNvPr id="9" name="文本框 8"/>
          <p:cNvSpPr txBox="1"/>
          <p:nvPr/>
        </p:nvSpPr>
        <p:spPr>
          <a:xfrm>
            <a:off x="470383" y="729012"/>
            <a:ext cx="23401603" cy="1138773"/>
          </a:xfrm>
          <a:prstGeom prst="rect">
            <a:avLst/>
          </a:prstGeom>
          <a:noFill/>
        </p:spPr>
        <p:txBody>
          <a:bodyPr wrap="squar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LIFE</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EXPERIENCE</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ACTIVITIES</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生活活动题</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5" name="图片 4">
            <a:extLst>
              <a:ext uri="{FF2B5EF4-FFF2-40B4-BE49-F238E27FC236}">
                <a16:creationId xmlns="" xmlns:a16="http://schemas.microsoft.com/office/drawing/2014/main" id="{A5414FD2-E10C-457A-BFE4-CF1077B7F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73" y="3856706"/>
            <a:ext cx="11630007" cy="7878029"/>
          </a:xfrm>
          <a:prstGeom prst="rect">
            <a:avLst/>
          </a:prstGeom>
          <a:ln>
            <a:noFill/>
          </a:ln>
          <a:effectLst>
            <a:softEdge rad="112500"/>
          </a:effectLst>
        </p:spPr>
      </p:pic>
      <p:pic>
        <p:nvPicPr>
          <p:cNvPr id="6" name="图片 5">
            <a:extLst>
              <a:ext uri="{FF2B5EF4-FFF2-40B4-BE49-F238E27FC236}">
                <a16:creationId xmlns="" xmlns:a16="http://schemas.microsoft.com/office/drawing/2014/main" id="{1C12C4CE-8F17-4078-ADB5-A66CC351E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8216" y="3991396"/>
            <a:ext cx="11397587" cy="7598392"/>
          </a:xfrm>
          <a:prstGeom prst="rect">
            <a:avLst/>
          </a:prstGeom>
          <a:ln>
            <a:noFill/>
          </a:ln>
          <a:effectLst>
            <a:softEdge rad="112500"/>
          </a:effectLst>
        </p:spPr>
      </p:pic>
    </p:spTree>
    <p:extLst>
      <p:ext uri="{BB962C8B-B14F-4D97-AF65-F5344CB8AC3E}">
        <p14:creationId xmlns:p14="http://schemas.microsoft.com/office/powerpoint/2010/main" val="9361253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Gruppieren 1"/>
          <p:cNvGrpSpPr/>
          <p:nvPr/>
        </p:nvGrpSpPr>
        <p:grpSpPr>
          <a:xfrm>
            <a:off x="2219054" y="4825447"/>
            <a:ext cx="9375911" cy="1796522"/>
            <a:chOff x="13179002" y="4355117"/>
            <a:chExt cx="9375911" cy="1796522"/>
          </a:xfrm>
        </p:grpSpPr>
        <p:sp>
          <p:nvSpPr>
            <p:cNvPr id="25" name="Subtitle 2"/>
            <p:cNvSpPr txBox="1">
              <a:spLocks/>
            </p:cNvSpPr>
            <p:nvPr/>
          </p:nvSpPr>
          <p:spPr>
            <a:xfrm>
              <a:off x="14869909" y="4839644"/>
              <a:ext cx="7685004"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MEDIA</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COMMUNICATIONS</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6" name="TextBox 74"/>
            <p:cNvSpPr txBox="1"/>
            <p:nvPr/>
          </p:nvSpPr>
          <p:spPr>
            <a:xfrm>
              <a:off x="14987480" y="4355117"/>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8" name="Bogen 57"/>
            <p:cNvSpPr/>
            <p:nvPr/>
          </p:nvSpPr>
          <p:spPr>
            <a:xfrm rot="16200000">
              <a:off x="13179002" y="4787496"/>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4" name="Gruppieren 3"/>
          <p:cNvGrpSpPr/>
          <p:nvPr/>
        </p:nvGrpSpPr>
        <p:grpSpPr>
          <a:xfrm>
            <a:off x="792781" y="2473797"/>
            <a:ext cx="9438071" cy="1789676"/>
            <a:chOff x="3426931" y="4355117"/>
            <a:chExt cx="9438071" cy="1789676"/>
          </a:xfrm>
        </p:grpSpPr>
        <p:sp>
          <p:nvSpPr>
            <p:cNvPr id="27" name="Subtitle 2"/>
            <p:cNvSpPr txBox="1">
              <a:spLocks/>
            </p:cNvSpPr>
            <p:nvPr/>
          </p:nvSpPr>
          <p:spPr>
            <a:xfrm>
              <a:off x="5054700" y="4839644"/>
              <a:ext cx="7810302"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TRAVELLING</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9" name="TextBox 78"/>
            <p:cNvSpPr txBox="1"/>
            <p:nvPr/>
          </p:nvSpPr>
          <p:spPr>
            <a:xfrm>
              <a:off x="5172271" y="4355117"/>
              <a:ext cx="184666" cy="461665"/>
            </a:xfrm>
            <a:prstGeom prst="rect">
              <a:avLst/>
            </a:prstGeom>
            <a:noFill/>
          </p:spPr>
          <p:txBody>
            <a:bodyPr wrap="none" rtlCol="0" anchor="ctr" anchorCtr="0">
              <a:spAutoFit/>
            </a:bodyPr>
            <a:lstStyle/>
            <a:p>
              <a:endParaRPr lang="en-US"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9" name="Bogen 58"/>
            <p:cNvSpPr/>
            <p:nvPr/>
          </p:nvSpPr>
          <p:spPr>
            <a:xfrm rot="16200000">
              <a:off x="3426931" y="4780650"/>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5" name="Gruppieren 4"/>
          <p:cNvGrpSpPr/>
          <p:nvPr/>
        </p:nvGrpSpPr>
        <p:grpSpPr>
          <a:xfrm>
            <a:off x="6002516" y="9464705"/>
            <a:ext cx="10978346" cy="1631823"/>
            <a:chOff x="3344846" y="8335912"/>
            <a:chExt cx="10978346" cy="1631823"/>
          </a:xfrm>
        </p:grpSpPr>
        <p:sp>
          <p:nvSpPr>
            <p:cNvPr id="51" name="Subtitle 2"/>
            <p:cNvSpPr txBox="1">
              <a:spLocks/>
            </p:cNvSpPr>
            <p:nvPr/>
          </p:nvSpPr>
          <p:spPr>
            <a:xfrm>
              <a:off x="5101738" y="8773406"/>
              <a:ext cx="9221454"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ACTIVITIES</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3" name="TextBox 102"/>
            <p:cNvSpPr txBox="1"/>
            <p:nvPr/>
          </p:nvSpPr>
          <p:spPr>
            <a:xfrm>
              <a:off x="5172271"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63" name="Bogen 62"/>
            <p:cNvSpPr/>
            <p:nvPr/>
          </p:nvSpPr>
          <p:spPr>
            <a:xfrm rot="16200000">
              <a:off x="3344846" y="8603592"/>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8" name="Rechteck 27"/>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9" name="Rechteck 28"/>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 name="文本框 5"/>
          <p:cNvSpPr txBox="1"/>
          <p:nvPr/>
        </p:nvSpPr>
        <p:spPr>
          <a:xfrm>
            <a:off x="1175960" y="3245277"/>
            <a:ext cx="540941" cy="646331"/>
          </a:xfrm>
          <a:prstGeom prst="rect">
            <a:avLst/>
          </a:prstGeom>
          <a:noFill/>
        </p:spPr>
        <p:txBody>
          <a:bodyPr wrap="square" rtlCol="0">
            <a:spAutoFit/>
          </a:bodyPr>
          <a:lstStyle/>
          <a:p>
            <a:r>
              <a:rPr kumimoji="1" lang="en-US" altLang="zh-CN" sz="3600" b="1" dirty="0" smtClean="0"/>
              <a:t>1</a:t>
            </a:r>
            <a:endParaRPr kumimoji="1" lang="zh-CN" altLang="en-US" sz="3600" b="1" dirty="0"/>
          </a:p>
        </p:txBody>
      </p:sp>
      <p:sp>
        <p:nvSpPr>
          <p:cNvPr id="7" name="文本框 6"/>
          <p:cNvSpPr txBox="1"/>
          <p:nvPr/>
        </p:nvSpPr>
        <p:spPr>
          <a:xfrm>
            <a:off x="2822304" y="5620446"/>
            <a:ext cx="418654" cy="646331"/>
          </a:xfrm>
          <a:prstGeom prst="rect">
            <a:avLst/>
          </a:prstGeom>
          <a:noFill/>
        </p:spPr>
        <p:txBody>
          <a:bodyPr wrap="none" rtlCol="0">
            <a:spAutoFit/>
          </a:bodyPr>
          <a:lstStyle/>
          <a:p>
            <a:r>
              <a:rPr kumimoji="1" lang="en-US" altLang="zh-CN" sz="3600" b="1" dirty="0" smtClean="0"/>
              <a:t>2</a:t>
            </a:r>
            <a:endParaRPr kumimoji="1" lang="zh-CN" altLang="en-US" sz="3600" b="1" dirty="0"/>
          </a:p>
        </p:txBody>
      </p:sp>
      <p:sp>
        <p:nvSpPr>
          <p:cNvPr id="8" name="文本框 7"/>
          <p:cNvSpPr txBox="1"/>
          <p:nvPr/>
        </p:nvSpPr>
        <p:spPr>
          <a:xfrm>
            <a:off x="4421609" y="7948578"/>
            <a:ext cx="1810978" cy="646331"/>
          </a:xfrm>
          <a:prstGeom prst="rect">
            <a:avLst/>
          </a:prstGeom>
          <a:noFill/>
        </p:spPr>
        <p:txBody>
          <a:bodyPr wrap="square" rtlCol="0">
            <a:spAutoFit/>
          </a:bodyPr>
          <a:lstStyle/>
          <a:p>
            <a:r>
              <a:rPr kumimoji="1" lang="en-US" altLang="zh-CN" sz="3600" b="1" dirty="0" smtClean="0"/>
              <a:t>3</a:t>
            </a:r>
            <a:endParaRPr kumimoji="1" lang="zh-CN" altLang="en-US" sz="3600" b="1" dirty="0"/>
          </a:p>
        </p:txBody>
      </p:sp>
      <p:sp>
        <p:nvSpPr>
          <p:cNvPr id="10" name="文本框 9"/>
          <p:cNvSpPr txBox="1"/>
          <p:nvPr/>
        </p:nvSpPr>
        <p:spPr>
          <a:xfrm>
            <a:off x="329268" y="681979"/>
            <a:ext cx="17639399" cy="1107996"/>
          </a:xfrm>
          <a:prstGeom prst="rect">
            <a:avLst/>
          </a:prstGeom>
          <a:noFill/>
        </p:spPr>
        <p:txBody>
          <a:bodyPr wrap="square" rtlCol="0">
            <a:spAutoFit/>
          </a:bodyPr>
          <a:lstStyle/>
          <a:p>
            <a:r>
              <a:rPr kumimoji="1" lang="en-US" altLang="zh-CN" sz="6600" b="1" dirty="0" smtClean="0"/>
              <a:t>LIFE</a:t>
            </a:r>
            <a:r>
              <a:rPr kumimoji="1" lang="zh-CN" altLang="en-US" sz="6600" b="1" dirty="0" smtClean="0"/>
              <a:t> </a:t>
            </a:r>
            <a:r>
              <a:rPr kumimoji="1" lang="en-US" altLang="zh-CN" sz="6600" b="1" dirty="0" smtClean="0"/>
              <a:t>EXPERIENCE</a:t>
            </a:r>
            <a:r>
              <a:rPr kumimoji="1" lang="zh-CN" altLang="en-US" sz="6600" b="1" dirty="0" smtClean="0"/>
              <a:t> </a:t>
            </a:r>
            <a:r>
              <a:rPr kumimoji="1" lang="zh-CN" altLang="zh-CN" sz="6600" b="1" dirty="0" smtClean="0"/>
              <a:t>&amp;</a:t>
            </a:r>
            <a:r>
              <a:rPr kumimoji="1" lang="zh-CN" altLang="en-US" sz="6600" b="1" dirty="0" smtClean="0"/>
              <a:t> </a:t>
            </a:r>
            <a:r>
              <a:rPr kumimoji="1" lang="en-US" altLang="zh-CN" sz="6600" b="1" dirty="0" smtClean="0"/>
              <a:t>ACTIVITIES</a:t>
            </a:r>
            <a:r>
              <a:rPr kumimoji="1" lang="zh-CN" altLang="en-US" sz="6600" b="1" dirty="0" smtClean="0"/>
              <a:t>题型</a:t>
            </a:r>
            <a:endParaRPr kumimoji="1" lang="zh-CN" altLang="en-US" sz="6600" b="1" dirty="0"/>
          </a:p>
        </p:txBody>
      </p:sp>
      <p:grpSp>
        <p:nvGrpSpPr>
          <p:cNvPr id="30" name="Gruppieren 4"/>
          <p:cNvGrpSpPr/>
          <p:nvPr/>
        </p:nvGrpSpPr>
        <p:grpSpPr>
          <a:xfrm>
            <a:off x="3920592" y="7312488"/>
            <a:ext cx="10931308" cy="1631823"/>
            <a:chOff x="3344846" y="8335912"/>
            <a:chExt cx="10931308" cy="1631823"/>
          </a:xfrm>
        </p:grpSpPr>
        <p:sp>
          <p:nvSpPr>
            <p:cNvPr id="31" name="Subtitle 2"/>
            <p:cNvSpPr txBox="1">
              <a:spLocks/>
            </p:cNvSpPr>
            <p:nvPr/>
          </p:nvSpPr>
          <p:spPr>
            <a:xfrm>
              <a:off x="5054700" y="8820439"/>
              <a:ext cx="9221454"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MONEY</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2" name="TextBox 102"/>
            <p:cNvSpPr txBox="1"/>
            <p:nvPr/>
          </p:nvSpPr>
          <p:spPr>
            <a:xfrm>
              <a:off x="5172271"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33" name="Bogen 62"/>
            <p:cNvSpPr/>
            <p:nvPr/>
          </p:nvSpPr>
          <p:spPr>
            <a:xfrm rot="16200000">
              <a:off x="3344846" y="8603592"/>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3" name="文本框 2"/>
          <p:cNvSpPr txBox="1"/>
          <p:nvPr/>
        </p:nvSpPr>
        <p:spPr>
          <a:xfrm>
            <a:off x="6467780" y="10135614"/>
            <a:ext cx="418654" cy="646331"/>
          </a:xfrm>
          <a:prstGeom prst="rect">
            <a:avLst/>
          </a:prstGeom>
          <a:noFill/>
        </p:spPr>
        <p:txBody>
          <a:bodyPr wrap="none" rtlCol="0">
            <a:spAutoFit/>
          </a:bodyPr>
          <a:lstStyle/>
          <a:p>
            <a:r>
              <a:rPr kumimoji="1" lang="en-US" altLang="zh-CN" sz="3600" b="1" dirty="0" smtClean="0"/>
              <a:t>4</a:t>
            </a:r>
            <a:endParaRPr kumimoji="1" lang="zh-CN" altLang="en-US" sz="3600" b="1" dirty="0"/>
          </a:p>
        </p:txBody>
      </p:sp>
      <p:grpSp>
        <p:nvGrpSpPr>
          <p:cNvPr id="34" name="Gruppieren 4"/>
          <p:cNvGrpSpPr/>
          <p:nvPr/>
        </p:nvGrpSpPr>
        <p:grpSpPr>
          <a:xfrm>
            <a:off x="8271644" y="11498426"/>
            <a:ext cx="10931308" cy="1631823"/>
            <a:chOff x="3344846" y="8335912"/>
            <a:chExt cx="10931308" cy="1631823"/>
          </a:xfrm>
        </p:grpSpPr>
        <p:sp>
          <p:nvSpPr>
            <p:cNvPr id="35" name="Subtitle 2"/>
            <p:cNvSpPr txBox="1">
              <a:spLocks/>
            </p:cNvSpPr>
            <p:nvPr/>
          </p:nvSpPr>
          <p:spPr>
            <a:xfrm>
              <a:off x="5054700" y="8820439"/>
              <a:ext cx="9221454"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zh-CN"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RANSPORTATIONS</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6" name="TextBox 102"/>
            <p:cNvSpPr txBox="1"/>
            <p:nvPr/>
          </p:nvSpPr>
          <p:spPr>
            <a:xfrm>
              <a:off x="5172271" y="8335912"/>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37" name="Bogen 62"/>
            <p:cNvSpPr/>
            <p:nvPr/>
          </p:nvSpPr>
          <p:spPr>
            <a:xfrm rot="16200000">
              <a:off x="3344846" y="8603592"/>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9" name="文本框 8"/>
          <p:cNvSpPr txBox="1"/>
          <p:nvPr/>
        </p:nvSpPr>
        <p:spPr>
          <a:xfrm>
            <a:off x="8749141" y="12087482"/>
            <a:ext cx="418654" cy="646331"/>
          </a:xfrm>
          <a:prstGeom prst="rect">
            <a:avLst/>
          </a:prstGeom>
          <a:noFill/>
        </p:spPr>
        <p:txBody>
          <a:bodyPr wrap="none" rtlCol="0">
            <a:spAutoFit/>
          </a:bodyPr>
          <a:lstStyle/>
          <a:p>
            <a:r>
              <a:rPr kumimoji="1" lang="en-US" altLang="zh-CN" sz="3600" b="1" dirty="0" smtClean="0"/>
              <a:t>5</a:t>
            </a:r>
            <a:endParaRPr kumimoji="1" lang="zh-CN" altLang="en-US" sz="3600" b="1" dirty="0"/>
          </a:p>
        </p:txBody>
      </p:sp>
    </p:spTree>
    <p:extLst>
      <p:ext uri="{BB962C8B-B14F-4D97-AF65-F5344CB8AC3E}">
        <p14:creationId xmlns:p14="http://schemas.microsoft.com/office/powerpoint/2010/main" val="131986907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0-#ppt_w/2"/>
                                          </p:val>
                                        </p:tav>
                                        <p:tav tm="100000">
                                          <p:val>
                                            <p:strVal val="#ppt_x"/>
                                          </p:val>
                                        </p:tav>
                                      </p:tavLst>
                                    </p:anim>
                                    <p:anim calcmode="lin" valueType="num">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250" fill="hold"/>
                                        <p:tgtEl>
                                          <p:spTgt spid="30"/>
                                        </p:tgtEl>
                                        <p:attrNameLst>
                                          <p:attrName>ppt_x</p:attrName>
                                        </p:attrNameLst>
                                      </p:cBhvr>
                                      <p:tavLst>
                                        <p:tav tm="0">
                                          <p:val>
                                            <p:strVal val="0-#ppt_w/2"/>
                                          </p:val>
                                        </p:tav>
                                        <p:tav tm="100000">
                                          <p:val>
                                            <p:strVal val="#ppt_x"/>
                                          </p:val>
                                        </p:tav>
                                      </p:tavLst>
                                    </p:anim>
                                    <p:anim calcmode="lin" valueType="num">
                                      <p:cBhvr additive="base">
                                        <p:cTn id="23" dur="25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250" fill="hold"/>
                                        <p:tgtEl>
                                          <p:spTgt spid="34"/>
                                        </p:tgtEl>
                                        <p:attrNameLst>
                                          <p:attrName>ppt_x</p:attrName>
                                        </p:attrNameLst>
                                      </p:cBhvr>
                                      <p:tavLst>
                                        <p:tav tm="0">
                                          <p:val>
                                            <p:strVal val="0-#ppt_w/2"/>
                                          </p:val>
                                        </p:tav>
                                        <p:tav tm="100000">
                                          <p:val>
                                            <p:strVal val="#ppt_x"/>
                                          </p:val>
                                        </p:tav>
                                      </p:tavLst>
                                    </p:anim>
                                    <p:anim calcmode="lin" valueType="num">
                                      <p:cBhvr additive="base">
                                        <p:cTn id="28" dur="25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Calibri" panose="020F0502020204030204" pitchFamily="34" charset="0"/>
                <a:cs typeface="Calibri" panose="020F0502020204030204" pitchFamily="34" charset="0"/>
              </a:rPr>
              <a:t>Some people prefer to stay in touch with their friends and family members while travelling, others prefer not to get in touch and stay alone. Which one do you prefer and why?</a:t>
            </a:r>
          </a:p>
        </p:txBody>
      </p:sp>
      <p:sp>
        <p:nvSpPr>
          <p:cNvPr id="3" name="文本框 2"/>
          <p:cNvSpPr txBox="1"/>
          <p:nvPr/>
        </p:nvSpPr>
        <p:spPr>
          <a:xfrm>
            <a:off x="20508741" y="5596928"/>
            <a:ext cx="350378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2018.12.16 </a:t>
            </a:r>
            <a:r>
              <a:rPr lang="en-US" altLang="zh-CN" sz="3600" b="1" dirty="0">
                <a:solidFill>
                  <a:srgbClr val="C00000"/>
                </a:solidFill>
                <a:latin typeface="Calibri" panose="020F0502020204030204" pitchFamily="34" charset="0"/>
                <a:ea typeface="方正兰亭黑_GBK"/>
                <a:cs typeface="Calibri" panose="020F0502020204030204" pitchFamily="34" charset="0"/>
              </a:rPr>
              <a:t>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470384" y="729012"/>
            <a:ext cx="3058349" cy="1138773"/>
          </a:xfrm>
          <a:prstGeom prst="rect">
            <a:avLst/>
          </a:prstGeom>
          <a:noFill/>
        </p:spPr>
        <p:txBody>
          <a:bodyPr wrap="non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Travelling</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1471301" y="611429"/>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18757963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1" name="Textfeld 30"/>
          <p:cNvSpPr txBox="1"/>
          <p:nvPr/>
        </p:nvSpPr>
        <p:spPr>
          <a:xfrm>
            <a:off x="0" y="1091204"/>
            <a:ext cx="14494128" cy="861774"/>
          </a:xfrm>
          <a:prstGeom prst="rect">
            <a:avLst/>
          </a:prstGeom>
          <a:noFill/>
        </p:spPr>
        <p:txBody>
          <a:bodyPr wrap="square" rtlCol="0">
            <a:spAutoFit/>
          </a:bodyPr>
          <a:lstStyle/>
          <a:p>
            <a:r>
              <a:rPr lang="zh-CN"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T</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ASK</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万能答题思路</a:t>
            </a:r>
            <a:endParaRPr lang="de-DE" sz="50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87" name="Shape 616"/>
          <p:cNvSpPr/>
          <p:nvPr/>
        </p:nvSpPr>
        <p:spPr>
          <a:xfrm>
            <a:off x="11299599" y="3965217"/>
            <a:ext cx="4340669" cy="8404463"/>
          </a:xfrm>
          <a:prstGeom prst="rect">
            <a:avLst/>
          </a:prstGeom>
          <a:noFill/>
          <a:ln>
            <a:noFill/>
          </a:ln>
        </p:spPr>
        <p:txBody>
          <a:bodyPr lIns="182824" tIns="91400" rIns="182824" bIns="91400" anchor="t" anchorCtr="0">
            <a:noAutofit/>
          </a:bodyPr>
          <a:lstStyle/>
          <a:p>
            <a:pPr marL="571500" indent="-571500">
              <a:lnSpc>
                <a:spcPct val="130000"/>
              </a:lnSpc>
              <a:buSzPct val="25000"/>
              <a:buFont typeface="Wingdings" charset="2"/>
              <a:buChar char="l"/>
            </a:pPr>
            <a:endParaRPr lang="zh-CN" altLang="en-US" sz="4000" dirty="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000" dirty="0" smtClean="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41" name="Rechteck 4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4" name="Rechteck 43"/>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 name="矩形 1"/>
          <p:cNvSpPr/>
          <p:nvPr/>
        </p:nvSpPr>
        <p:spPr>
          <a:xfrm>
            <a:off x="1131863" y="4011949"/>
            <a:ext cx="8487490" cy="9951442"/>
          </a:xfrm>
          <a:prstGeom prst="rect">
            <a:avLst/>
          </a:prstGeom>
        </p:spPr>
        <p:txBody>
          <a:bodyPr wrap="square">
            <a:spAutoFit/>
          </a:bodyPr>
          <a:lstStyle/>
          <a:p>
            <a:pPr marL="285750" indent="-285750">
              <a:lnSpc>
                <a:spcPct val="200000"/>
              </a:lnSpc>
              <a:buFont typeface="Arial"/>
              <a:buChar char="•"/>
              <a:defRPr/>
            </a:pPr>
            <a:r>
              <a:rPr lang="zh-CN" altLang="en-US" sz="4000" b="1" dirty="0" smtClean="0">
                <a:latin typeface="+mn-ea"/>
                <a:cs typeface="PingFang SC Regular"/>
                <a:sym typeface="Calibri" charset="0"/>
              </a:rPr>
              <a:t>  </a:t>
            </a:r>
            <a:r>
              <a:rPr lang="en-US" altLang="zh-CN" sz="4000" b="1" dirty="0" smtClean="0">
                <a:latin typeface="+mn-ea"/>
                <a:cs typeface="PingFang SC Regular"/>
                <a:sym typeface="Calibri" charset="0"/>
              </a:rPr>
              <a:t>Topic </a:t>
            </a:r>
          </a:p>
          <a:p>
            <a:pPr marL="285750" indent="-285750">
              <a:lnSpc>
                <a:spcPct val="200000"/>
              </a:lnSpc>
              <a:buFont typeface="Arial"/>
              <a:buChar char="•"/>
              <a:defRPr/>
            </a:pPr>
            <a:r>
              <a:rPr lang="zh-CN" altLang="en-US" sz="4000" b="1" dirty="0" smtClean="0">
                <a:latin typeface="+mn-ea"/>
                <a:cs typeface="PingFang SC Regular"/>
                <a:sym typeface="Calibri" charset="0"/>
              </a:rPr>
              <a:t>  </a:t>
            </a:r>
            <a:r>
              <a:rPr lang="en-US" altLang="zh-CN" sz="4000" b="1" dirty="0" smtClean="0">
                <a:latin typeface="+mn-ea"/>
                <a:cs typeface="PingFang SC Regular"/>
                <a:sym typeface="Calibri" charset="0"/>
              </a:rPr>
              <a:t>Perspective 1</a:t>
            </a:r>
            <a:r>
              <a:rPr lang="zh-CN" altLang="en-US" sz="4000" b="1" dirty="0" smtClean="0">
                <a:latin typeface="+mn-ea"/>
                <a:cs typeface="PingFang SC Regular"/>
                <a:sym typeface="Calibri" charset="0"/>
              </a:rPr>
              <a:t> （对自己）</a:t>
            </a:r>
            <a:endParaRPr lang="en-US" altLang="zh-CN" sz="4000" b="1" dirty="0" smtClean="0">
              <a:latin typeface="+mn-ea"/>
              <a:cs typeface="PingFang SC Regular"/>
              <a:sym typeface="Calibri" charset="0"/>
            </a:endParaRPr>
          </a:p>
          <a:p>
            <a:pPr marL="571500" indent="-571500">
              <a:lnSpc>
                <a:spcPct val="200000"/>
              </a:lnSpc>
              <a:buFont typeface="Arial"/>
              <a:buChar char="•"/>
              <a:defRPr/>
            </a:pPr>
            <a:r>
              <a:rPr lang="en-US" altLang="zh-CN" sz="4000" b="1" dirty="0" smtClean="0">
                <a:latin typeface="+mn-ea"/>
                <a:cs typeface="PingFang SC Regular"/>
                <a:sym typeface="Calibri" charset="0"/>
              </a:rPr>
              <a:t>Perspective 2</a:t>
            </a:r>
            <a:r>
              <a:rPr lang="zh-CN" altLang="en-US" sz="4000" b="1" dirty="0" smtClean="0">
                <a:latin typeface="+mn-ea"/>
                <a:cs typeface="PingFang SC Regular"/>
                <a:sym typeface="Calibri" charset="0"/>
              </a:rPr>
              <a:t> （对他人）</a:t>
            </a:r>
            <a:endParaRPr lang="en-US" altLang="zh-CN" sz="4000" b="1" dirty="0">
              <a:latin typeface="+mn-ea"/>
              <a:cs typeface="PingFang SC Regular"/>
              <a:sym typeface="Sansation" charset="0"/>
            </a:endParaRPr>
          </a:p>
          <a:p>
            <a:pPr marL="571500" indent="-571500">
              <a:lnSpc>
                <a:spcPct val="200000"/>
              </a:lnSpc>
              <a:buFont typeface="Arial"/>
              <a:buChar char="•"/>
              <a:defRPr/>
            </a:pPr>
            <a:r>
              <a:rPr lang="en-US" altLang="zh-CN" sz="4000" b="1" dirty="0" smtClean="0">
                <a:latin typeface="+mn-ea"/>
                <a:cs typeface="PingFang SC Regular"/>
                <a:sym typeface="Sansation" charset="0"/>
              </a:rPr>
              <a:t>Perspective</a:t>
            </a:r>
            <a:r>
              <a:rPr lang="zh-CN" altLang="en-US" sz="4000" b="1" dirty="0" smtClean="0">
                <a:latin typeface="+mn-ea"/>
                <a:cs typeface="PingFang SC Regular"/>
                <a:sym typeface="Sansation" charset="0"/>
              </a:rPr>
              <a:t> </a:t>
            </a:r>
            <a:r>
              <a:rPr lang="en-US" altLang="zh-CN" sz="4000" b="1" dirty="0" smtClean="0">
                <a:latin typeface="+mn-ea"/>
                <a:cs typeface="PingFang SC Regular"/>
                <a:sym typeface="Sansation" charset="0"/>
              </a:rPr>
              <a:t>3</a:t>
            </a:r>
            <a:r>
              <a:rPr lang="zh-CN" altLang="en-US" sz="4000" b="1" dirty="0" smtClean="0">
                <a:latin typeface="+mn-ea"/>
                <a:cs typeface="PingFang SC Regular"/>
                <a:sym typeface="Sansation" charset="0"/>
              </a:rPr>
              <a:t> （对双方</a:t>
            </a:r>
            <a:r>
              <a:rPr lang="zh-CN" altLang="en-US" sz="4000" b="1" dirty="0" smtClean="0">
                <a:solidFill>
                  <a:srgbClr val="800000"/>
                </a:solidFill>
                <a:latin typeface="+mn-ea"/>
                <a:cs typeface="PingFang SC Regular"/>
                <a:sym typeface="Sansation" charset="0"/>
              </a:rPr>
              <a:t>）</a:t>
            </a:r>
          </a:p>
          <a:p>
            <a:pPr>
              <a:lnSpc>
                <a:spcPct val="200000"/>
              </a:lnSpc>
              <a:defRPr/>
            </a:pPr>
            <a:endParaRPr lang="en-US" altLang="zh-CN" sz="4000" b="1" dirty="0" smtClean="0">
              <a:solidFill>
                <a:srgbClr val="800000"/>
              </a:solidFill>
              <a:latin typeface="+mn-ea"/>
              <a:cs typeface="PingFang SC Regular"/>
              <a:sym typeface="Sansation" charset="0"/>
            </a:endParaRPr>
          </a:p>
          <a:p>
            <a:pPr marL="571500" indent="-571500">
              <a:lnSpc>
                <a:spcPct val="200000"/>
              </a:lnSpc>
              <a:buFont typeface="Arial"/>
              <a:buChar char="•"/>
              <a:defRPr/>
            </a:pPr>
            <a:r>
              <a:rPr lang="en-US" altLang="zh-CN" sz="4000" b="1" dirty="0" smtClean="0">
                <a:solidFill>
                  <a:srgbClr val="800000"/>
                </a:solidFill>
                <a:latin typeface="+mn-ea"/>
                <a:cs typeface="PingFang SC Regular"/>
                <a:sym typeface="Sansation" charset="0"/>
              </a:rPr>
              <a:t>Comparison (if any)</a:t>
            </a:r>
          </a:p>
          <a:p>
            <a:pPr marL="571500" indent="-571500">
              <a:lnSpc>
                <a:spcPct val="200000"/>
              </a:lnSpc>
              <a:buFont typeface="Arial"/>
              <a:buChar char="•"/>
              <a:defRPr/>
            </a:pPr>
            <a:r>
              <a:rPr lang="en-US" altLang="zh-CN" sz="4000" b="1" dirty="0" smtClean="0">
                <a:latin typeface="+mn-ea"/>
                <a:cs typeface="PingFang SC Regular"/>
                <a:sym typeface="Sansation" charset="0"/>
              </a:rPr>
              <a:t>Conclusion</a:t>
            </a:r>
          </a:p>
          <a:p>
            <a:pPr marL="571500" indent="-571500">
              <a:lnSpc>
                <a:spcPct val="200000"/>
              </a:lnSpc>
              <a:buFont typeface="Arial"/>
              <a:buChar char="•"/>
              <a:defRPr/>
            </a:pPr>
            <a:endParaRPr lang="en-US" altLang="zh-CN" sz="4400" b="1" dirty="0" smtClean="0">
              <a:latin typeface="+mn-ea"/>
              <a:cs typeface="PingFang SC Regular"/>
              <a:sym typeface="Calibri" charset="0"/>
            </a:endParaRPr>
          </a:p>
        </p:txBody>
      </p:sp>
      <p:sp>
        <p:nvSpPr>
          <p:cNvPr id="12" name="圆角矩形 11"/>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3" name="组合 8"/>
          <p:cNvGrpSpPr/>
          <p:nvPr/>
        </p:nvGrpSpPr>
        <p:grpSpPr>
          <a:xfrm>
            <a:off x="21494821" y="540879"/>
            <a:ext cx="1977341" cy="1881319"/>
            <a:chOff x="5658972" y="2023155"/>
            <a:chExt cx="576064" cy="603087"/>
          </a:xfrm>
        </p:grpSpPr>
        <p:sp>
          <p:nvSpPr>
            <p:cNvPr id="14" name="十二角星 13"/>
            <p:cNvSpPr/>
            <p:nvPr/>
          </p:nvSpPr>
          <p:spPr>
            <a:xfrm>
              <a:off x="5658972" y="2023155"/>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0"/>
            <p:cNvSpPr txBox="1"/>
            <p:nvPr/>
          </p:nvSpPr>
          <p:spPr>
            <a:xfrm>
              <a:off x="5838721" y="2192046"/>
              <a:ext cx="235582" cy="266389"/>
            </a:xfrm>
            <a:prstGeom prst="rect">
              <a:avLst/>
            </a:prstGeom>
            <a:noFill/>
          </p:spPr>
          <p:txBody>
            <a:bodyPr wrap="none" rtlCol="0">
              <a:spAutoFit/>
            </a:bodyPr>
            <a:lstStyle/>
            <a:p>
              <a:r>
                <a:rPr lang="en-US" altLang="zh-CN" sz="4800" dirty="0">
                  <a:solidFill>
                    <a:schemeClr val="bg1"/>
                  </a:solidFill>
                </a:rPr>
                <a:t>1</a:t>
              </a:r>
              <a:r>
                <a:rPr lang="en-US" altLang="zh-CN" sz="4800" dirty="0" smtClean="0">
                  <a:solidFill>
                    <a:schemeClr val="bg1"/>
                  </a:solidFill>
                </a:rPr>
                <a:t>5</a:t>
              </a:r>
              <a:endParaRPr lang="zh-CN" altLang="en-US" sz="4800" dirty="0">
                <a:solidFill>
                  <a:schemeClr val="bg1"/>
                </a:solidFill>
              </a:endParaRPr>
            </a:p>
          </p:txBody>
        </p:sp>
      </p:grpSp>
    </p:spTree>
    <p:extLst>
      <p:ext uri="{BB962C8B-B14F-4D97-AF65-F5344CB8AC3E}">
        <p14:creationId xmlns:p14="http://schemas.microsoft.com/office/powerpoint/2010/main" val="8633782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1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893627"/>
            <a:ext cx="16651595" cy="1486560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STAY</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TOUCH</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I have a sharing personality/ like to talk to people </a:t>
            </a:r>
          </a:p>
          <a:p>
            <a:endParaRPr kumimoji="1" lang="zh-CN" altLang="en-US" sz="6000" dirty="0" smtClean="0">
              <a:solidFill>
                <a:srgbClr val="508CC1"/>
              </a:solidFill>
            </a:endParaRPr>
          </a:p>
          <a:p>
            <a:r>
              <a:rPr kumimoji="1" lang="en-US" altLang="zh-CN" sz="6000" dirty="0" smtClean="0">
                <a:solidFill>
                  <a:srgbClr val="800000"/>
                </a:solidFill>
              </a:rPr>
              <a:t>Talkative/ extrovert</a:t>
            </a:r>
          </a:p>
          <a:p>
            <a:endParaRPr kumimoji="1" lang="en-US" altLang="zh-CN" sz="6000" dirty="0">
              <a:solidFill>
                <a:srgbClr val="800000"/>
              </a:solidFill>
            </a:endParaRPr>
          </a:p>
          <a:p>
            <a:r>
              <a:rPr kumimoji="1" lang="x-none" altLang="zh-CN" sz="6000" dirty="0" smtClean="0">
                <a:solidFill>
                  <a:srgbClr val="800000"/>
                </a:solidFill>
              </a:rPr>
              <a:t>Go live/ </a:t>
            </a:r>
            <a:r>
              <a:rPr kumimoji="1" lang="en-US" altLang="zh-CN" sz="6000" dirty="0" err="1" smtClean="0">
                <a:solidFill>
                  <a:srgbClr val="800000"/>
                </a:solidFill>
              </a:rPr>
              <a:t>vlogging</a:t>
            </a:r>
            <a:r>
              <a:rPr kumimoji="1" lang="en-US" altLang="zh-CN" sz="6000" dirty="0" smtClean="0">
                <a:solidFill>
                  <a:srgbClr val="800000"/>
                </a:solidFill>
              </a:rPr>
              <a:t>/ </a:t>
            </a:r>
            <a:r>
              <a:rPr kumimoji="1" lang="x-none" altLang="zh-CN" sz="6000" dirty="0" smtClean="0">
                <a:solidFill>
                  <a:srgbClr val="800000"/>
                </a:solidFill>
              </a:rPr>
              <a:t>live video calls/ </a:t>
            </a:r>
            <a:r>
              <a:rPr kumimoji="1" lang="x-none" altLang="zh-CN" sz="6000" dirty="0" smtClean="0">
                <a:solidFill>
                  <a:srgbClr val="0000FF"/>
                </a:solidFill>
              </a:rPr>
              <a:t>at the same time</a:t>
            </a:r>
          </a:p>
          <a:p>
            <a:endParaRPr kumimoji="1" lang="x-none" altLang="zh-CN" sz="6000" dirty="0">
              <a:solidFill>
                <a:srgbClr val="800000"/>
              </a:solidFill>
            </a:endParaRPr>
          </a:p>
          <a:p>
            <a:r>
              <a:rPr kumimoji="1" lang="en-US" altLang="zh-CN" sz="6000" dirty="0" smtClean="0">
                <a:solidFill>
                  <a:srgbClr val="800000"/>
                </a:solidFill>
              </a:rPr>
              <a:t>S</a:t>
            </a:r>
            <a:r>
              <a:rPr kumimoji="1" lang="x-none" altLang="zh-CN" sz="6000" dirty="0" smtClean="0">
                <a:solidFill>
                  <a:srgbClr val="800000"/>
                </a:solidFill>
              </a:rPr>
              <a:t>ome moments</a:t>
            </a:r>
            <a:r>
              <a:rPr kumimoji="1" lang="en-US" altLang="zh-CN" sz="6000" dirty="0">
                <a:solidFill>
                  <a:srgbClr val="800000"/>
                </a:solidFill>
              </a:rPr>
              <a:t>/</a:t>
            </a:r>
            <a:r>
              <a:rPr kumimoji="1" lang="x-none" altLang="zh-CN" sz="6000" dirty="0" smtClean="0">
                <a:solidFill>
                  <a:srgbClr val="800000"/>
                </a:solidFill>
              </a:rPr>
              <a:t> </a:t>
            </a:r>
            <a:r>
              <a:rPr kumimoji="1" lang="en-US" altLang="zh-CN" sz="6000" dirty="0">
                <a:solidFill>
                  <a:srgbClr val="0000FF"/>
                </a:solidFill>
              </a:rPr>
              <a:t>F</a:t>
            </a:r>
            <a:r>
              <a:rPr kumimoji="1" lang="x-none" altLang="zh-CN" sz="6000" dirty="0">
                <a:solidFill>
                  <a:srgbClr val="0000FF"/>
                </a:solidFill>
              </a:rPr>
              <a:t>ragments of life </a:t>
            </a:r>
            <a:endParaRPr kumimoji="1" lang="zh-CN" altLang="en-US" sz="6000" dirty="0">
              <a:solidFill>
                <a:srgbClr val="0000FF"/>
              </a:solidFill>
            </a:endParaRPr>
          </a:p>
          <a:p>
            <a:r>
              <a:rPr kumimoji="1" lang="x-none" altLang="zh-CN" sz="6000" dirty="0" smtClean="0">
                <a:solidFill>
                  <a:srgbClr val="800000"/>
                </a:solidFill>
              </a:rPr>
              <a:t>are too precious to share afterwards</a:t>
            </a:r>
          </a:p>
          <a:p>
            <a:endParaRPr kumimoji="1" lang="x-none" altLang="zh-CN" sz="6000" dirty="0">
              <a:solidFill>
                <a:srgbClr val="800000"/>
              </a:solidFill>
            </a:endParaRPr>
          </a:p>
          <a:p>
            <a:r>
              <a:rPr kumimoji="1" lang="x-none" altLang="zh-CN" sz="6000" dirty="0">
                <a:solidFill>
                  <a:srgbClr val="800000"/>
                </a:solidFill>
              </a:rPr>
              <a:t>S</a:t>
            </a:r>
            <a:r>
              <a:rPr kumimoji="1" lang="x-none" altLang="zh-CN" sz="6000" dirty="0" smtClean="0">
                <a:solidFill>
                  <a:srgbClr val="800000"/>
                </a:solidFill>
              </a:rPr>
              <a:t>eize the moment</a:t>
            </a:r>
          </a:p>
          <a:p>
            <a:endParaRPr kumimoji="1" lang="x-none" altLang="zh-CN" sz="6000" dirty="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vlogginggear-lowres-735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7305" y="7812681"/>
            <a:ext cx="8854979" cy="5903319"/>
          </a:xfrm>
          <a:prstGeom prst="rect">
            <a:avLst/>
          </a:prstGeom>
        </p:spPr>
      </p:pic>
    </p:spTree>
    <p:extLst>
      <p:ext uri="{BB962C8B-B14F-4D97-AF65-F5344CB8AC3E}">
        <p14:creationId xmlns:p14="http://schemas.microsoft.com/office/powerpoint/2010/main" val="196939648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6" y="940660"/>
            <a:ext cx="17568844" cy="13942278"/>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STAY</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TOUCH</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Let them know I’m safe and sound/ keep them updated/ not worrying</a:t>
            </a:r>
          </a:p>
          <a:p>
            <a:endParaRPr kumimoji="1" lang="zh-CN" altLang="en-US" sz="6000" dirty="0" smtClean="0">
              <a:solidFill>
                <a:srgbClr val="508CC1"/>
              </a:solidFill>
            </a:endParaRPr>
          </a:p>
          <a:p>
            <a:r>
              <a:rPr kumimoji="1" lang="en-US" altLang="zh-CN" sz="6000" dirty="0" smtClean="0">
                <a:solidFill>
                  <a:srgbClr val="800000"/>
                </a:solidFill>
              </a:rPr>
              <a:t> </a:t>
            </a:r>
            <a:r>
              <a:rPr kumimoji="1" lang="is-IS" altLang="zh-CN" sz="6000" dirty="0" smtClean="0">
                <a:solidFill>
                  <a:srgbClr val="800000"/>
                </a:solidFill>
              </a:rPr>
              <a:t>… </a:t>
            </a:r>
            <a:r>
              <a:rPr kumimoji="1" lang="en-US" altLang="zh-CN" sz="6000" dirty="0" smtClean="0">
                <a:solidFill>
                  <a:srgbClr val="800000"/>
                </a:solidFill>
              </a:rPr>
              <a:t>e</a:t>
            </a:r>
            <a:r>
              <a:rPr kumimoji="1" lang="x-none" altLang="zh-CN" sz="6000" dirty="0" smtClean="0">
                <a:solidFill>
                  <a:srgbClr val="800000"/>
                </a:solidFill>
              </a:rPr>
              <a:t>specially when I’m travelling </a:t>
            </a:r>
            <a:r>
              <a:rPr kumimoji="1" lang="x-none" altLang="zh-CN" sz="6000" dirty="0" smtClean="0">
                <a:solidFill>
                  <a:srgbClr val="0000FF"/>
                </a:solidFill>
              </a:rPr>
              <a:t>alone</a:t>
            </a:r>
            <a:r>
              <a:rPr kumimoji="1" lang="x-none" altLang="zh-CN" sz="6000" dirty="0" smtClean="0">
                <a:solidFill>
                  <a:srgbClr val="800000"/>
                </a:solidFill>
              </a:rPr>
              <a:t>/ with strangers;</a:t>
            </a:r>
          </a:p>
          <a:p>
            <a:endParaRPr kumimoji="1" lang="x-none" altLang="zh-CN" sz="6000" dirty="0">
              <a:solidFill>
                <a:srgbClr val="800000"/>
              </a:solidFill>
            </a:endParaRPr>
          </a:p>
          <a:p>
            <a:r>
              <a:rPr kumimoji="1" lang="en-US" altLang="zh-CN" sz="6000" dirty="0" smtClean="0">
                <a:solidFill>
                  <a:srgbClr val="800000"/>
                </a:solidFill>
              </a:rPr>
              <a:t>I</a:t>
            </a:r>
            <a:r>
              <a:rPr kumimoji="1" lang="x-none" altLang="zh-CN" sz="6000" dirty="0" smtClean="0">
                <a:solidFill>
                  <a:srgbClr val="800000"/>
                </a:solidFill>
              </a:rPr>
              <a:t>f my memory serves me right, there was one time</a:t>
            </a:r>
            <a:r>
              <a:rPr kumimoji="1" lang="is-IS" altLang="zh-CN" sz="6000" dirty="0" smtClean="0">
                <a:solidFill>
                  <a:srgbClr val="800000"/>
                </a:solidFill>
              </a:rPr>
              <a:t>…</a:t>
            </a:r>
          </a:p>
          <a:p>
            <a:endParaRPr kumimoji="1" lang="is-IS" altLang="zh-CN" sz="6000" dirty="0">
              <a:solidFill>
                <a:srgbClr val="800000"/>
              </a:solidFill>
            </a:endParaRPr>
          </a:p>
          <a:p>
            <a:r>
              <a:rPr kumimoji="1" lang="en-US" altLang="zh-CN" sz="6000" dirty="0" smtClean="0">
                <a:solidFill>
                  <a:srgbClr val="800000"/>
                </a:solidFill>
              </a:rPr>
              <a:t>H</a:t>
            </a:r>
            <a:r>
              <a:rPr kumimoji="1" lang="is-IS" altLang="zh-CN" sz="6000" dirty="0" smtClean="0">
                <a:solidFill>
                  <a:srgbClr val="800000"/>
                </a:solidFill>
              </a:rPr>
              <a:t>itchhi</a:t>
            </a:r>
            <a:r>
              <a:rPr kumimoji="1" lang="en-US" altLang="zh-CN" sz="6000" dirty="0" smtClean="0">
                <a:solidFill>
                  <a:srgbClr val="800000"/>
                </a:solidFill>
              </a:rPr>
              <a:t>king/ trekking/ backpacking/ wilderness enclosure/</a:t>
            </a:r>
            <a:r>
              <a:rPr kumimoji="1" lang="zh-CN" altLang="en-US" sz="6000" dirty="0" smtClean="0">
                <a:solidFill>
                  <a:srgbClr val="800000"/>
                </a:solidFill>
              </a:rPr>
              <a:t> </a:t>
            </a:r>
            <a:r>
              <a:rPr kumimoji="1" lang="en-US" altLang="zh-CN" sz="6000" dirty="0" smtClean="0">
                <a:solidFill>
                  <a:srgbClr val="800000"/>
                </a:solidFill>
              </a:rPr>
              <a:t>adventurous/ skeptical/undeveloped/ uncivilized/ human trafficking</a:t>
            </a:r>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005BjCpAgw1f4bu9snj4oj30rs15on6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9521" y="4148807"/>
            <a:ext cx="6378129" cy="9567193"/>
          </a:xfrm>
          <a:prstGeom prst="rect">
            <a:avLst/>
          </a:prstGeom>
        </p:spPr>
      </p:pic>
    </p:spTree>
    <p:extLst>
      <p:ext uri="{BB962C8B-B14F-4D97-AF65-F5344CB8AC3E}">
        <p14:creationId xmlns:p14="http://schemas.microsoft.com/office/powerpoint/2010/main" val="27471101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024896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STAY</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TOUCH</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good way to bond our relationship/ close relationship</a:t>
            </a:r>
          </a:p>
          <a:p>
            <a:endParaRPr kumimoji="1" lang="zh-CN" altLang="en-US" sz="6000" dirty="0" smtClean="0">
              <a:solidFill>
                <a:srgbClr val="508CC1"/>
              </a:solidFill>
            </a:endParaRPr>
          </a:p>
          <a:p>
            <a:r>
              <a:rPr kumimoji="1" lang="en-US" altLang="zh-CN" sz="6000" dirty="0" smtClean="0">
                <a:solidFill>
                  <a:srgbClr val="800000"/>
                </a:solidFill>
              </a:rPr>
              <a:t> </a:t>
            </a:r>
            <a:r>
              <a:rPr kumimoji="1" lang="is-IS" altLang="zh-CN" sz="6000" dirty="0" smtClean="0">
                <a:solidFill>
                  <a:srgbClr val="800000"/>
                </a:solidFill>
              </a:rPr>
              <a:t>… </a:t>
            </a:r>
            <a:r>
              <a:rPr kumimoji="1" lang="x-none" altLang="zh-CN" sz="6000" dirty="0" smtClean="0">
                <a:solidFill>
                  <a:srgbClr val="800000"/>
                </a:solidFill>
              </a:rPr>
              <a:t>a way to share our happiness to others</a:t>
            </a:r>
          </a:p>
          <a:p>
            <a:endParaRPr kumimoji="1" lang="x-none" altLang="zh-CN" sz="6000" dirty="0">
              <a:solidFill>
                <a:srgbClr val="800000"/>
              </a:solidFill>
            </a:endParaRPr>
          </a:p>
          <a:p>
            <a:r>
              <a:rPr kumimoji="1" lang="zh-CN" altLang="en-US" sz="6000" dirty="0" smtClean="0">
                <a:solidFill>
                  <a:srgbClr val="800000"/>
                </a:solidFill>
              </a:rPr>
              <a:t> </a:t>
            </a:r>
            <a:r>
              <a:rPr kumimoji="1" lang="en-US" altLang="zh-CN" sz="6000" dirty="0" smtClean="0">
                <a:solidFill>
                  <a:srgbClr val="800000"/>
                </a:solidFill>
              </a:rPr>
              <a:t>we can talk about the </a:t>
            </a:r>
            <a:r>
              <a:rPr kumimoji="1" lang="en-US" altLang="zh-CN" sz="6000" dirty="0" smtClean="0">
                <a:solidFill>
                  <a:srgbClr val="0000FF"/>
                </a:solidFill>
              </a:rPr>
              <a:t>goods and </a:t>
            </a:r>
            <a:r>
              <a:rPr kumimoji="1" lang="en-US" altLang="zh-CN" sz="6000" dirty="0" err="1" smtClean="0">
                <a:solidFill>
                  <a:srgbClr val="0000FF"/>
                </a:solidFill>
              </a:rPr>
              <a:t>bads</a:t>
            </a:r>
            <a:r>
              <a:rPr kumimoji="1" lang="en-US" altLang="zh-CN" sz="6000" dirty="0" smtClean="0">
                <a:solidFill>
                  <a:srgbClr val="0000FF"/>
                </a:solidFill>
              </a:rPr>
              <a:t>/interesting </a:t>
            </a:r>
            <a:r>
              <a:rPr kumimoji="1" lang="en-US" altLang="zh-CN" sz="6000" dirty="0" smtClean="0">
                <a:solidFill>
                  <a:srgbClr val="800000"/>
                </a:solidFill>
              </a:rPr>
              <a:t>stories of this trip, via video calls  </a:t>
            </a:r>
            <a:endParaRPr kumimoji="1" lang="zh-CN" altLang="en-US"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40418247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53155" y="987692"/>
            <a:ext cx="12606291" cy="12403397"/>
          </a:xfrm>
          <a:prstGeom prst="rect">
            <a:avLst/>
          </a:prstGeom>
          <a:noFill/>
        </p:spPr>
        <p:txBody>
          <a:bodyPr wrap="square" rtlCol="0">
            <a:spAutoFit/>
          </a:bodyPr>
          <a:lstStyle/>
          <a:p>
            <a:r>
              <a:rPr lang="zh-CN" altLang="en-US" sz="4400" b="1" dirty="0">
                <a:solidFill>
                  <a:srgbClr val="000090"/>
                </a:solidFill>
                <a:latin typeface="Cooper Black" charset="0"/>
                <a:cs typeface="Cooper Black" charset="0"/>
              </a:rPr>
              <a:t>Scaled Speaking Score</a:t>
            </a:r>
          </a:p>
          <a:p>
            <a:endParaRPr lang="zh-CN" altLang="en-US" sz="3600" b="1" dirty="0">
              <a:latin typeface="Lao Sangam MN" charset="0"/>
              <a:cs typeface="Lao Sangam MN" charset="0"/>
            </a:endParaRPr>
          </a:p>
          <a:p>
            <a:r>
              <a:rPr lang="zh-CN" altLang="en-US" sz="3600" b="1" dirty="0">
                <a:latin typeface="Lao Sangam MN" charset="0"/>
                <a:cs typeface="Lao Sangam MN" charset="0"/>
              </a:rPr>
              <a:t>4.00	    30</a:t>
            </a:r>
          </a:p>
          <a:p>
            <a:r>
              <a:rPr lang="zh-CN" altLang="en-US" sz="3600" b="1" dirty="0">
                <a:latin typeface="Lao Sangam MN" charset="0"/>
                <a:cs typeface="Lao Sangam MN" charset="0"/>
              </a:rPr>
              <a:t>3.83	    29</a:t>
            </a:r>
          </a:p>
          <a:p>
            <a:r>
              <a:rPr lang="zh-CN" altLang="en-US" sz="3600" b="1" dirty="0">
                <a:latin typeface="Lao Sangam MN" charset="0"/>
                <a:cs typeface="Lao Sangam MN" charset="0"/>
              </a:rPr>
              <a:t>3.66	    28</a:t>
            </a:r>
          </a:p>
          <a:p>
            <a:r>
              <a:rPr lang="zh-CN" altLang="en-US" sz="3600" b="1" dirty="0">
                <a:latin typeface="Lao Sangam MN" charset="0"/>
                <a:cs typeface="Lao Sangam MN" charset="0"/>
              </a:rPr>
              <a:t>3.50	    27</a:t>
            </a:r>
          </a:p>
          <a:p>
            <a:r>
              <a:rPr lang="zh-CN" altLang="en-US" sz="3600" b="1" dirty="0">
                <a:latin typeface="Lao Sangam MN" charset="0"/>
                <a:cs typeface="Lao Sangam MN" charset="0"/>
              </a:rPr>
              <a:t>3.33	    26</a:t>
            </a:r>
          </a:p>
          <a:p>
            <a:r>
              <a:rPr lang="zh-CN" altLang="en-US" sz="3600" b="1" dirty="0">
                <a:latin typeface="Lao Sangam MN" charset="0"/>
                <a:cs typeface="Lao Sangam MN" charset="0"/>
              </a:rPr>
              <a:t>3.16	    24</a:t>
            </a:r>
          </a:p>
          <a:p>
            <a:r>
              <a:rPr lang="zh-CN" altLang="en-US" sz="3600" b="1" dirty="0">
                <a:ln w="10541" cmpd="sng">
                  <a:solidFill>
                    <a:schemeClr val="accent1">
                      <a:shade val="88000"/>
                      <a:satMod val="110000"/>
                    </a:schemeClr>
                  </a:solidFill>
                  <a:prstDash val="solid"/>
                </a:ln>
                <a:solidFill>
                  <a:srgbClr val="FF0000"/>
                </a:solidFill>
                <a:latin typeface="Lao Sangam MN" charset="0"/>
                <a:cs typeface="Lao Sangam MN" charset="0"/>
              </a:rPr>
              <a:t>3.00	    23</a:t>
            </a:r>
          </a:p>
          <a:p>
            <a:r>
              <a:rPr lang="zh-CN" altLang="en-US" sz="3600" b="1" dirty="0">
                <a:latin typeface="Lao Sangam MN" charset="0"/>
                <a:cs typeface="Lao Sangam MN" charset="0"/>
              </a:rPr>
              <a:t>2.83	    22</a:t>
            </a:r>
          </a:p>
          <a:p>
            <a:r>
              <a:rPr lang="zh-CN" altLang="en-US" sz="3600" b="1" dirty="0">
                <a:latin typeface="Lao Sangam MN" charset="0"/>
                <a:cs typeface="Lao Sangam MN" charset="0"/>
              </a:rPr>
              <a:t>2.66	    20</a:t>
            </a:r>
          </a:p>
          <a:p>
            <a:r>
              <a:rPr lang="zh-CN" altLang="en-US" sz="3600" b="1" dirty="0">
                <a:latin typeface="Lao Sangam MN" charset="0"/>
                <a:cs typeface="Lao Sangam MN" charset="0"/>
              </a:rPr>
              <a:t>2.50	    19</a:t>
            </a:r>
          </a:p>
          <a:p>
            <a:r>
              <a:rPr lang="zh-CN" altLang="en-US" sz="3600" b="1" dirty="0">
                <a:latin typeface="Lao Sangam MN" charset="0"/>
                <a:cs typeface="Lao Sangam MN" charset="0"/>
              </a:rPr>
              <a:t>2.33	    18</a:t>
            </a:r>
          </a:p>
          <a:p>
            <a:r>
              <a:rPr lang="zh-CN" altLang="en-US" sz="3600" b="1" dirty="0">
                <a:latin typeface="Lao Sangam MN" charset="0"/>
                <a:cs typeface="Lao Sangam MN" charset="0"/>
              </a:rPr>
              <a:t>2.16	    17</a:t>
            </a:r>
          </a:p>
          <a:p>
            <a:r>
              <a:rPr lang="zh-CN" altLang="en-US" sz="3600" b="1" dirty="0">
                <a:latin typeface="Lao Sangam MN" charset="0"/>
                <a:cs typeface="Lao Sangam MN" charset="0"/>
              </a:rPr>
              <a:t>2.00	    15</a:t>
            </a:r>
          </a:p>
          <a:p>
            <a:r>
              <a:rPr lang="zh-CN" altLang="en-US" sz="3600" b="1" dirty="0">
                <a:latin typeface="Lao Sangam MN" charset="0"/>
                <a:cs typeface="Lao Sangam MN" charset="0"/>
              </a:rPr>
              <a:t>1.83	    14</a:t>
            </a:r>
          </a:p>
          <a:p>
            <a:r>
              <a:rPr lang="zh-CN" altLang="en-US" sz="3600" b="1" dirty="0">
                <a:latin typeface="Lao Sangam MN" charset="0"/>
                <a:cs typeface="Lao Sangam MN" charset="0"/>
              </a:rPr>
              <a:t>1.66	    13</a:t>
            </a:r>
          </a:p>
          <a:p>
            <a:r>
              <a:rPr lang="zh-CN" altLang="en-US" sz="3600" b="1" dirty="0">
                <a:latin typeface="Lao Sangam MN" charset="0"/>
                <a:cs typeface="Lao Sangam MN" charset="0"/>
              </a:rPr>
              <a:t>1.50	    11</a:t>
            </a:r>
          </a:p>
          <a:p>
            <a:r>
              <a:rPr lang="zh-CN" altLang="en-US" sz="3600" b="1" dirty="0">
                <a:latin typeface="Lao Sangam MN" charset="0"/>
                <a:cs typeface="Lao Sangam MN" charset="0"/>
              </a:rPr>
              <a:t>1.33	    10</a:t>
            </a:r>
          </a:p>
          <a:p>
            <a:r>
              <a:rPr lang="zh-CN" altLang="en-US" sz="3600" b="1" dirty="0">
                <a:latin typeface="Lao Sangam MN" charset="0"/>
                <a:cs typeface="Lao Sangam MN" charset="0"/>
              </a:rPr>
              <a:t>1.16	    9</a:t>
            </a:r>
          </a:p>
          <a:p>
            <a:r>
              <a:rPr lang="zh-CN" altLang="en-US" sz="3600" b="1" dirty="0">
                <a:latin typeface="Lao Sangam MN" charset="0"/>
                <a:cs typeface="Lao Sangam MN" charset="0"/>
              </a:rPr>
              <a:t>1.00	    8</a:t>
            </a:r>
          </a:p>
          <a:p>
            <a:r>
              <a:rPr lang="zh-CN" altLang="en-US" sz="3600" b="1" dirty="0">
                <a:latin typeface="Lao Sangam MN" charset="0"/>
                <a:cs typeface="Lao Sangam MN" charset="0"/>
              </a:rPr>
              <a:t>—	    0-6</a:t>
            </a:r>
          </a:p>
        </p:txBody>
      </p:sp>
      <p:sp>
        <p:nvSpPr>
          <p:cNvPr id="3" name="矩形 2"/>
          <p:cNvSpPr/>
          <p:nvPr/>
        </p:nvSpPr>
        <p:spPr>
          <a:xfrm>
            <a:off x="614441" y="6140253"/>
            <a:ext cx="5735743" cy="4832092"/>
          </a:xfrm>
          <a:prstGeom prst="rect">
            <a:avLst/>
          </a:prstGeom>
        </p:spPr>
        <p:txBody>
          <a:bodyPr wrap="square">
            <a:spAutoFit/>
          </a:bodyPr>
          <a:lstStyle/>
          <a:p>
            <a:r>
              <a:rPr kumimoji="1" lang="en-US" altLang="zh-CN" sz="4400" b="1" dirty="0">
                <a:solidFill>
                  <a:srgbClr val="800000"/>
                </a:solidFill>
              </a:rPr>
              <a:t>4 GOOD </a:t>
            </a:r>
            <a:r>
              <a:rPr kumimoji="1" lang="zh-CN" altLang="en-US" sz="4400" b="1" dirty="0">
                <a:solidFill>
                  <a:srgbClr val="800000"/>
                </a:solidFill>
              </a:rPr>
              <a:t>（</a:t>
            </a:r>
            <a:r>
              <a:rPr kumimoji="1" lang="en-US" altLang="zh-CN" sz="4400" b="1" dirty="0">
                <a:solidFill>
                  <a:srgbClr val="800000"/>
                </a:solidFill>
              </a:rPr>
              <a:t>3.33+</a:t>
            </a:r>
            <a:r>
              <a:rPr kumimoji="1" lang="zh-CN" altLang="en-US" sz="4400" b="1" dirty="0">
                <a:solidFill>
                  <a:srgbClr val="800000"/>
                </a:solidFill>
              </a:rPr>
              <a:t>）</a:t>
            </a:r>
            <a:r>
              <a:rPr kumimoji="1" lang="en-US" altLang="zh-CN" sz="4400" b="1" dirty="0">
                <a:solidFill>
                  <a:srgbClr val="800000"/>
                </a:solidFill>
              </a:rPr>
              <a:t>    </a:t>
            </a:r>
            <a:endParaRPr kumimoji="1" lang="en-US" altLang="zh-CN" sz="4400" b="1" dirty="0" smtClean="0">
              <a:solidFill>
                <a:srgbClr val="800000"/>
              </a:solidFill>
            </a:endParaRPr>
          </a:p>
          <a:p>
            <a:r>
              <a:rPr kumimoji="1" lang="en-US" altLang="zh-CN" sz="4400" b="1" dirty="0" smtClean="0">
                <a:solidFill>
                  <a:srgbClr val="800000"/>
                </a:solidFill>
              </a:rPr>
              <a:t>      </a:t>
            </a:r>
            <a:endParaRPr kumimoji="1" lang="en-US" altLang="zh-CN" sz="4400" b="1" dirty="0">
              <a:solidFill>
                <a:srgbClr val="800000"/>
              </a:solidFill>
            </a:endParaRPr>
          </a:p>
          <a:p>
            <a:r>
              <a:rPr kumimoji="1" lang="en-US" altLang="zh-CN" sz="4400" b="1" dirty="0">
                <a:solidFill>
                  <a:srgbClr val="800000"/>
                </a:solidFill>
              </a:rPr>
              <a:t>3 FAIR   </a:t>
            </a:r>
            <a:r>
              <a:rPr kumimoji="1" lang="zh-CN" altLang="en-US" sz="4400" b="1" dirty="0">
                <a:solidFill>
                  <a:srgbClr val="800000"/>
                </a:solidFill>
              </a:rPr>
              <a:t>（</a:t>
            </a:r>
            <a:r>
              <a:rPr kumimoji="1" lang="en-US" altLang="zh-CN" sz="4400" b="1" dirty="0">
                <a:solidFill>
                  <a:srgbClr val="800000"/>
                </a:solidFill>
              </a:rPr>
              <a:t>2.33</a:t>
            </a:r>
            <a:r>
              <a:rPr kumimoji="1" lang="en-US" altLang="zh-CN" sz="4400" b="1" dirty="0" smtClean="0">
                <a:solidFill>
                  <a:srgbClr val="800000"/>
                </a:solidFill>
              </a:rPr>
              <a:t>+</a:t>
            </a:r>
            <a:r>
              <a:rPr kumimoji="1" lang="zh-CN" altLang="en-US" sz="4400" b="1" dirty="0" smtClean="0">
                <a:solidFill>
                  <a:srgbClr val="800000"/>
                </a:solidFill>
              </a:rPr>
              <a:t>）</a:t>
            </a:r>
          </a:p>
          <a:p>
            <a:endParaRPr kumimoji="1" lang="x-none" altLang="zh-CN" sz="4400" b="1" dirty="0">
              <a:solidFill>
                <a:srgbClr val="800000"/>
              </a:solidFill>
            </a:endParaRPr>
          </a:p>
          <a:p>
            <a:r>
              <a:rPr kumimoji="1" lang="en-US" altLang="zh-CN" sz="4400" b="1" dirty="0">
                <a:solidFill>
                  <a:srgbClr val="800000"/>
                </a:solidFill>
              </a:rPr>
              <a:t>2 LIMITED    </a:t>
            </a:r>
            <a:r>
              <a:rPr kumimoji="1" lang="zh-CN" altLang="en-US" sz="4400" b="1" dirty="0">
                <a:solidFill>
                  <a:srgbClr val="800000"/>
                </a:solidFill>
              </a:rPr>
              <a:t>（</a:t>
            </a:r>
            <a:r>
              <a:rPr kumimoji="1" lang="en-US" altLang="zh-CN" sz="4400" b="1" dirty="0">
                <a:solidFill>
                  <a:srgbClr val="800000"/>
                </a:solidFill>
              </a:rPr>
              <a:t>1.33</a:t>
            </a:r>
            <a:r>
              <a:rPr kumimoji="1" lang="zh-CN" altLang="en-US" sz="4400" b="1" dirty="0">
                <a:solidFill>
                  <a:srgbClr val="800000"/>
                </a:solidFill>
              </a:rPr>
              <a:t>+</a:t>
            </a:r>
            <a:r>
              <a:rPr kumimoji="1" lang="zh-CN" altLang="en-US" sz="4400" b="1" dirty="0" smtClean="0">
                <a:solidFill>
                  <a:srgbClr val="800000"/>
                </a:solidFill>
              </a:rPr>
              <a:t>）</a:t>
            </a:r>
          </a:p>
          <a:p>
            <a:r>
              <a:rPr kumimoji="1" lang="en-US" altLang="zh-CN" sz="4400" b="1" dirty="0" smtClean="0">
                <a:solidFill>
                  <a:srgbClr val="800000"/>
                </a:solidFill>
              </a:rPr>
              <a:t>              </a:t>
            </a:r>
            <a:r>
              <a:rPr kumimoji="1" lang="zh-CN" altLang="en-US" sz="4400" b="1" dirty="0" smtClean="0">
                <a:solidFill>
                  <a:srgbClr val="800000"/>
                </a:solidFill>
              </a:rPr>
              <a:t>  </a:t>
            </a:r>
            <a:r>
              <a:rPr kumimoji="1" lang="en-US" altLang="zh-CN" sz="4400" b="1" dirty="0" smtClean="0">
                <a:solidFill>
                  <a:srgbClr val="800000"/>
                </a:solidFill>
              </a:rPr>
              <a:t>  </a:t>
            </a:r>
            <a:endParaRPr kumimoji="1" lang="en-US" altLang="zh-CN" sz="4400" b="1" dirty="0">
              <a:solidFill>
                <a:srgbClr val="800000"/>
              </a:solidFill>
            </a:endParaRPr>
          </a:p>
          <a:p>
            <a:r>
              <a:rPr kumimoji="1" lang="en-US" altLang="zh-CN" sz="4400" b="1" dirty="0">
                <a:solidFill>
                  <a:srgbClr val="800000"/>
                </a:solidFill>
              </a:rPr>
              <a:t>1 WEAK</a:t>
            </a:r>
            <a:endParaRPr kumimoji="1" lang="zh-CN" altLang="en-US" sz="4400" b="1" dirty="0">
              <a:solidFill>
                <a:srgbClr val="800000"/>
              </a:solidFill>
            </a:endParaRPr>
          </a:p>
        </p:txBody>
      </p:sp>
      <p:sp>
        <p:nvSpPr>
          <p:cNvPr id="4" name="矩形 3"/>
          <p:cNvSpPr/>
          <p:nvPr/>
        </p:nvSpPr>
        <p:spPr>
          <a:xfrm>
            <a:off x="264581" y="582559"/>
            <a:ext cx="11659653" cy="923330"/>
          </a:xfrm>
          <a:prstGeom prst="rect">
            <a:avLst/>
          </a:prstGeom>
        </p:spPr>
        <p:txBody>
          <a:bodyPr wrap="square">
            <a:spAutoFit/>
          </a:bodyPr>
          <a:lstStyle/>
          <a:p>
            <a:r>
              <a:rPr lang="zh-CN" altLang="en-US" sz="54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评分标准 </a:t>
            </a:r>
            <a:r>
              <a:rPr lang="en-US" altLang="zh-CN" sz="54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Match</a:t>
            </a:r>
            <a:r>
              <a:rPr lang="zh-CN" altLang="en-US"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Point</a:t>
            </a:r>
            <a:r>
              <a:rPr lang="zh-CN" altLang="en-US"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2</a:t>
            </a:r>
            <a:r>
              <a:rPr lang="en-US" altLang="zh-CN"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3</a:t>
            </a:r>
            <a:r>
              <a:rPr lang="zh-CN" altLang="en-US" sz="54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分大关</a:t>
            </a:r>
            <a:endParaRPr lang="zh-CN" altLang="en-US" sz="5400" dirty="0"/>
          </a:p>
        </p:txBody>
      </p:sp>
      <p:sp>
        <p:nvSpPr>
          <p:cNvPr id="5" name="文本框 4"/>
          <p:cNvSpPr txBox="1"/>
          <p:nvPr/>
        </p:nvSpPr>
        <p:spPr>
          <a:xfrm>
            <a:off x="352788" y="3151211"/>
            <a:ext cx="4075755" cy="830997"/>
          </a:xfrm>
          <a:prstGeom prst="rect">
            <a:avLst/>
          </a:prstGeom>
          <a:noFill/>
        </p:spPr>
        <p:txBody>
          <a:bodyPr wrap="none" rtlCol="0">
            <a:spAutoFit/>
          </a:bodyPr>
          <a:lstStyle/>
          <a:p>
            <a:r>
              <a:rPr kumimoji="1" lang="en-US" altLang="zh-CN" sz="4800" b="1" dirty="0" smtClean="0">
                <a:solidFill>
                  <a:srgbClr val="000090"/>
                </a:solidFill>
              </a:rPr>
              <a:t>Scoring Rubrics</a:t>
            </a:r>
            <a:endParaRPr kumimoji="1" lang="zh-CN" altLang="en-US" sz="4800" b="1" dirty="0">
              <a:solidFill>
                <a:srgbClr val="000090"/>
              </a:solidFill>
            </a:endParaRPr>
          </a:p>
        </p:txBody>
      </p:sp>
    </p:spTree>
    <p:extLst>
      <p:ext uri="{BB962C8B-B14F-4D97-AF65-F5344CB8AC3E}">
        <p14:creationId xmlns:p14="http://schemas.microsoft.com/office/powerpoint/2010/main" val="18121002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17169018" cy="932563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NOT STAY</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TOUCH</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Just </a:t>
            </a:r>
            <a:r>
              <a:rPr kumimoji="1" lang="en-US" altLang="zh-CN" sz="6000" dirty="0" err="1" smtClean="0">
                <a:solidFill>
                  <a:srgbClr val="508CC1"/>
                </a:solidFill>
              </a:rPr>
              <a:t>wanna</a:t>
            </a:r>
            <a:r>
              <a:rPr kumimoji="1" lang="en-US" altLang="zh-CN" sz="6000" dirty="0" smtClean="0">
                <a:solidFill>
                  <a:srgbClr val="508CC1"/>
                </a:solidFill>
              </a:rPr>
              <a:t> relax, have some “me” time</a:t>
            </a:r>
          </a:p>
          <a:p>
            <a:endParaRPr kumimoji="1" lang="zh-CN" altLang="en-US" sz="6000" dirty="0" smtClean="0">
              <a:solidFill>
                <a:srgbClr val="508CC1"/>
              </a:solidFill>
            </a:endParaRPr>
          </a:p>
          <a:p>
            <a:r>
              <a:rPr kumimoji="1" lang="en-US" altLang="zh-CN" sz="6000" dirty="0" smtClean="0">
                <a:solidFill>
                  <a:srgbClr val="800000"/>
                </a:solidFill>
              </a:rPr>
              <a:t> </a:t>
            </a:r>
            <a:r>
              <a:rPr kumimoji="1" lang="x-none" altLang="zh-CN" sz="6000" dirty="0" smtClean="0">
                <a:solidFill>
                  <a:srgbClr val="800000"/>
                </a:solidFill>
              </a:rPr>
              <a:t>under lots of stress</a:t>
            </a:r>
            <a:r>
              <a:rPr kumimoji="1" lang="en-US" altLang="zh-CN" sz="6000" dirty="0" smtClean="0">
                <a:solidFill>
                  <a:srgbClr val="800000"/>
                </a:solidFill>
              </a:rPr>
              <a:t>, </a:t>
            </a:r>
            <a:r>
              <a:rPr kumimoji="1" lang="en-US" altLang="zh-CN" sz="6000" dirty="0" smtClean="0">
                <a:solidFill>
                  <a:srgbClr val="0000FF"/>
                </a:solidFill>
              </a:rPr>
              <a:t>am always busy with </a:t>
            </a:r>
            <a:r>
              <a:rPr kumimoji="1" lang="en-US" altLang="zh-CN" sz="6000" dirty="0" smtClean="0">
                <a:solidFill>
                  <a:srgbClr val="800000"/>
                </a:solidFill>
              </a:rPr>
              <a:t>work/school etc.</a:t>
            </a:r>
            <a:endParaRPr kumimoji="1" lang="x-none" altLang="zh-CN" sz="6000" dirty="0" smtClean="0">
              <a:solidFill>
                <a:srgbClr val="800000"/>
              </a:solidFill>
            </a:endParaRPr>
          </a:p>
          <a:p>
            <a:endParaRPr kumimoji="1" lang="x-none" altLang="zh-CN" sz="6000" dirty="0">
              <a:solidFill>
                <a:srgbClr val="800000"/>
              </a:solidFill>
            </a:endParaRPr>
          </a:p>
          <a:p>
            <a:r>
              <a:rPr kumimoji="1" lang="zh-CN" altLang="en-US" sz="6000" dirty="0" smtClean="0">
                <a:solidFill>
                  <a:srgbClr val="800000"/>
                </a:solidFill>
              </a:rPr>
              <a:t> </a:t>
            </a:r>
            <a:r>
              <a:rPr kumimoji="1" lang="en-US" altLang="zh-CN" sz="6000" dirty="0" smtClean="0">
                <a:solidFill>
                  <a:srgbClr val="800000"/>
                </a:solidFill>
              </a:rPr>
              <a:t>respect the inner peace without any disturbance.</a:t>
            </a: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th.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4729" y="7830995"/>
            <a:ext cx="8391570" cy="5885005"/>
          </a:xfrm>
          <a:prstGeom prst="rect">
            <a:avLst/>
          </a:prstGeom>
        </p:spPr>
      </p:pic>
    </p:spTree>
    <p:extLst>
      <p:ext uri="{BB962C8B-B14F-4D97-AF65-F5344CB8AC3E}">
        <p14:creationId xmlns:p14="http://schemas.microsoft.com/office/powerpoint/2010/main" val="6550219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40660"/>
            <a:ext cx="24001345" cy="11172289"/>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NOT STAY</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TOUCH</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I am a private person (personality)</a:t>
            </a:r>
          </a:p>
          <a:p>
            <a:endParaRPr kumimoji="1" lang="zh-CN" altLang="en-US" sz="6000" dirty="0" smtClean="0">
              <a:solidFill>
                <a:srgbClr val="508CC1"/>
              </a:solidFill>
            </a:endParaRPr>
          </a:p>
          <a:p>
            <a:r>
              <a:rPr kumimoji="1" lang="en-US" altLang="zh-CN" sz="6000" dirty="0" smtClean="0">
                <a:solidFill>
                  <a:srgbClr val="800000"/>
                </a:solidFill>
              </a:rPr>
              <a:t>..being an introvert, I need my fair share of privacy</a:t>
            </a:r>
          </a:p>
          <a:p>
            <a:endParaRPr kumimoji="1" lang="en-US" altLang="zh-CN" sz="6000" dirty="0">
              <a:solidFill>
                <a:srgbClr val="800000"/>
              </a:solidFill>
            </a:endParaRPr>
          </a:p>
          <a:p>
            <a:r>
              <a:rPr kumimoji="1" lang="en-US" altLang="zh-CN" sz="6000" dirty="0" smtClean="0">
                <a:solidFill>
                  <a:srgbClr val="800000"/>
                </a:solidFill>
              </a:rPr>
              <a:t>Always </a:t>
            </a:r>
            <a:r>
              <a:rPr kumimoji="1" lang="en-US" altLang="zh-CN" sz="6000" dirty="0">
                <a:solidFill>
                  <a:srgbClr val="0000FF"/>
                </a:solidFill>
              </a:rPr>
              <a:t>keep it down a </a:t>
            </a:r>
            <a:r>
              <a:rPr kumimoji="1" lang="en-US" altLang="zh-CN" sz="6000" dirty="0" smtClean="0">
                <a:solidFill>
                  <a:srgbClr val="0000FF"/>
                </a:solidFill>
              </a:rPr>
              <a:t>notch</a:t>
            </a:r>
          </a:p>
          <a:p>
            <a:endParaRPr kumimoji="1" lang="en-US" altLang="zh-CN" sz="6000" dirty="0">
              <a:solidFill>
                <a:srgbClr val="800000"/>
              </a:solidFill>
            </a:endParaRPr>
          </a:p>
          <a:p>
            <a:r>
              <a:rPr kumimoji="1" lang="en-US" altLang="zh-CN" sz="6000" dirty="0" smtClean="0">
                <a:solidFill>
                  <a:srgbClr val="800000"/>
                </a:solidFill>
              </a:rPr>
              <a:t>Seldom interact with </a:t>
            </a:r>
            <a:r>
              <a:rPr kumimoji="1" lang="en-US" altLang="zh-CN" sz="6000" dirty="0" err="1" smtClean="0">
                <a:solidFill>
                  <a:srgbClr val="800000"/>
                </a:solidFill>
              </a:rPr>
              <a:t>ppl</a:t>
            </a:r>
            <a:r>
              <a:rPr kumimoji="1" lang="en-US" altLang="zh-CN" sz="6000" dirty="0" smtClean="0">
                <a:solidFill>
                  <a:srgbClr val="800000"/>
                </a:solidFill>
              </a:rPr>
              <a:t> on social media</a:t>
            </a:r>
            <a:endParaRPr kumimoji="1" lang="en-US" altLang="zh-CN" sz="6000" dirty="0">
              <a:solidFill>
                <a:srgbClr val="800000"/>
              </a:solidFill>
            </a:endParaRPr>
          </a:p>
          <a:p>
            <a:endParaRPr kumimoji="1" lang="en-US" altLang="zh-CN" sz="6000" dirty="0" smtClean="0">
              <a:solidFill>
                <a:srgbClr val="800000"/>
              </a:solidFill>
            </a:endParaRPr>
          </a:p>
          <a:p>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it-amp-039-s-essential_c_441841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4516" y="8045279"/>
            <a:ext cx="9240723" cy="6893579"/>
          </a:xfrm>
          <a:prstGeom prst="rect">
            <a:avLst/>
          </a:prstGeom>
        </p:spPr>
      </p:pic>
    </p:spTree>
    <p:extLst>
      <p:ext uri="{BB962C8B-B14F-4D97-AF65-F5344CB8AC3E}">
        <p14:creationId xmlns:p14="http://schemas.microsoft.com/office/powerpoint/2010/main" val="26999167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376305" y="987693"/>
            <a:ext cx="24001345" cy="7478970"/>
          </a:xfrm>
          <a:prstGeom prst="rect">
            <a:avLst/>
          </a:prstGeom>
          <a:noFill/>
        </p:spPr>
        <p:txBody>
          <a:bodyPr wrap="square" rtlCol="0">
            <a:spAutoFit/>
          </a:bodyPr>
          <a:lstStyle/>
          <a:p>
            <a:r>
              <a:rPr lang="zh-CN" altLang="en-US" sz="6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NOT STAY</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IN</a:t>
            </a:r>
            <a:r>
              <a:rPr lang="zh-CN" altLang="en-US"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TOUCH</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Parents</a:t>
            </a:r>
            <a:r>
              <a:rPr kumimoji="1" lang="zh-CN" altLang="en-US" sz="6000" dirty="0" smtClean="0">
                <a:solidFill>
                  <a:srgbClr val="508CC1"/>
                </a:solidFill>
              </a:rPr>
              <a:t> </a:t>
            </a:r>
            <a:r>
              <a:rPr kumimoji="1" lang="en-US" altLang="zh-CN" sz="6000" dirty="0" smtClean="0">
                <a:solidFill>
                  <a:srgbClr val="508CC1"/>
                </a:solidFill>
              </a:rPr>
              <a:t>can</a:t>
            </a:r>
            <a:r>
              <a:rPr kumimoji="1" lang="zh-CN" altLang="en-US" sz="6000" dirty="0" smtClean="0">
                <a:solidFill>
                  <a:srgbClr val="508CC1"/>
                </a:solidFill>
              </a:rPr>
              <a:t> </a:t>
            </a:r>
            <a:r>
              <a:rPr kumimoji="1" lang="en-US" altLang="zh-CN" sz="6000" dirty="0" smtClean="0">
                <a:solidFill>
                  <a:srgbClr val="508CC1"/>
                </a:solidFill>
              </a:rPr>
              <a:t>be over-worrying/ over protected sometimes</a:t>
            </a:r>
          </a:p>
          <a:p>
            <a:endParaRPr kumimoji="1" lang="en-US" altLang="zh-CN" sz="6000" dirty="0">
              <a:solidFill>
                <a:srgbClr val="800000"/>
              </a:solidFill>
            </a:endParaRPr>
          </a:p>
          <a:p>
            <a:r>
              <a:rPr kumimoji="1" lang="en-US" altLang="zh-CN" sz="6000" dirty="0">
                <a:solidFill>
                  <a:srgbClr val="800000"/>
                </a:solidFill>
              </a:rPr>
              <a:t> </a:t>
            </a:r>
            <a:r>
              <a:rPr kumimoji="1" lang="en-US" altLang="zh-CN" sz="6000" dirty="0" smtClean="0">
                <a:solidFill>
                  <a:srgbClr val="800000"/>
                </a:solidFill>
              </a:rPr>
              <a:t>no need to make it a big deal/ make it complicated</a:t>
            </a:r>
          </a:p>
          <a:p>
            <a:endParaRPr kumimoji="1" lang="en-US" altLang="zh-CN" sz="6000" dirty="0">
              <a:solidFill>
                <a:srgbClr val="800000"/>
              </a:solidFill>
            </a:endParaRPr>
          </a:p>
          <a:p>
            <a:r>
              <a:rPr kumimoji="1" lang="zh-CN" altLang="zh-CN" sz="6000" dirty="0" smtClean="0">
                <a:solidFill>
                  <a:srgbClr val="800000"/>
                </a:solidFill>
              </a:rPr>
              <a:t>“</a:t>
            </a:r>
            <a:r>
              <a:rPr kumimoji="1" lang="en-US" altLang="zh-CN" sz="6000" dirty="0" smtClean="0">
                <a:solidFill>
                  <a:srgbClr val="800000"/>
                </a:solidFill>
              </a:rPr>
              <a:t>tell</a:t>
            </a:r>
            <a:r>
              <a:rPr kumimoji="1" lang="zh-CN" altLang="en-US" sz="6000" dirty="0" smtClean="0">
                <a:solidFill>
                  <a:srgbClr val="800000"/>
                </a:solidFill>
              </a:rPr>
              <a:t> </a:t>
            </a:r>
            <a:r>
              <a:rPr kumimoji="1" lang="en-US" altLang="zh-CN" sz="6000" dirty="0" smtClean="0">
                <a:solidFill>
                  <a:srgbClr val="800000"/>
                </a:solidFill>
              </a:rPr>
              <a:t>the</a:t>
            </a:r>
            <a:r>
              <a:rPr kumimoji="1" lang="zh-CN" altLang="en-US" sz="6000" dirty="0" smtClean="0">
                <a:solidFill>
                  <a:srgbClr val="800000"/>
                </a:solidFill>
              </a:rPr>
              <a:t> </a:t>
            </a:r>
            <a:r>
              <a:rPr kumimoji="1" lang="en-US" altLang="zh-CN" sz="6000" dirty="0" smtClean="0">
                <a:solidFill>
                  <a:srgbClr val="800000"/>
                </a:solidFill>
              </a:rPr>
              <a:t>goods, while hold the </a:t>
            </a:r>
            <a:r>
              <a:rPr kumimoji="1" lang="en-US" altLang="zh-CN" sz="6000" dirty="0" err="1" smtClean="0">
                <a:solidFill>
                  <a:srgbClr val="800000"/>
                </a:solidFill>
              </a:rPr>
              <a:t>bads</a:t>
            </a:r>
            <a:r>
              <a:rPr kumimoji="1" lang="en-US" altLang="zh-CN" sz="6000" dirty="0" smtClean="0">
                <a:solidFill>
                  <a:srgbClr val="800000"/>
                </a:solidFill>
              </a:rPr>
              <a:t>”</a:t>
            </a: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spTree>
    <p:extLst>
      <p:ext uri="{BB962C8B-B14F-4D97-AF65-F5344CB8AC3E}">
        <p14:creationId xmlns:p14="http://schemas.microsoft.com/office/powerpoint/2010/main" val="37091633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a:solidFill>
                  <a:srgbClr val="27506E"/>
                </a:solidFill>
                <a:latin typeface="Calibri" panose="020F0502020204030204" pitchFamily="34" charset="0"/>
                <a:cs typeface="Calibri" panose="020F0502020204030204" pitchFamily="34" charset="0"/>
              </a:rPr>
              <a:t>Some people prefer to stay in touch with their friends and family members while travelling, others prefer not to get in touch and stay alone. Which one do you prefer and why?</a:t>
            </a:r>
          </a:p>
        </p:txBody>
      </p:sp>
      <p:sp>
        <p:nvSpPr>
          <p:cNvPr id="9" name="文本框 8"/>
          <p:cNvSpPr txBox="1"/>
          <p:nvPr/>
        </p:nvSpPr>
        <p:spPr>
          <a:xfrm>
            <a:off x="470384" y="729012"/>
            <a:ext cx="3058349" cy="1138773"/>
          </a:xfrm>
          <a:prstGeom prst="rect">
            <a:avLst/>
          </a:prstGeom>
          <a:noFill/>
        </p:spPr>
        <p:txBody>
          <a:bodyPr wrap="non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Travelling</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1471301" y="611429"/>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pic>
        <p:nvPicPr>
          <p:cNvPr id="12" name="图片 11" descr="无标题.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856" y="5721510"/>
            <a:ext cx="16208793" cy="7829874"/>
          </a:xfrm>
          <a:prstGeom prst="rect">
            <a:avLst/>
          </a:prstGeom>
        </p:spPr>
      </p:pic>
    </p:spTree>
    <p:extLst>
      <p:ext uri="{BB962C8B-B14F-4D97-AF65-F5344CB8AC3E}">
        <p14:creationId xmlns:p14="http://schemas.microsoft.com/office/powerpoint/2010/main" val="42519048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127696"/>
            <a:ext cx="23530959" cy="2067233"/>
          </a:xfrm>
          <a:prstGeom prst="rect">
            <a:avLst/>
          </a:prstGeom>
          <a:noFill/>
        </p:spPr>
        <p:txBody>
          <a:bodyPr wrap="square" rtlCol="0">
            <a:spAutoFit/>
          </a:bodyPr>
          <a:lstStyle/>
          <a:p>
            <a:pPr>
              <a:lnSpc>
                <a:spcPct val="150000"/>
              </a:lnSpc>
            </a:pPr>
            <a:r>
              <a:rPr lang="en-US" altLang="zh-CN" sz="4400" b="1" dirty="0" smtClean="0">
                <a:solidFill>
                  <a:srgbClr val="27506E"/>
                </a:solidFill>
                <a:latin typeface="Calibri" panose="020F0502020204030204" pitchFamily="34" charset="0"/>
                <a:ea typeface="Yu Gothic Medium" pitchFamily="34" charset="-128"/>
                <a:cs typeface="Calibri" panose="020F0502020204030204" pitchFamily="34" charset="0"/>
              </a:rPr>
              <a:t>Some </a:t>
            </a:r>
            <a:r>
              <a:rPr lang="en-US" altLang="zh-CN" sz="4400" b="1" dirty="0">
                <a:solidFill>
                  <a:srgbClr val="27506E"/>
                </a:solidFill>
                <a:latin typeface="Calibri" panose="020F0502020204030204" pitchFamily="34" charset="0"/>
                <a:ea typeface="Yu Gothic Medium" pitchFamily="34" charset="-128"/>
                <a:cs typeface="Calibri" panose="020F0502020204030204" pitchFamily="34" charset="0"/>
              </a:rPr>
              <a:t>people prefer to go straight to their destination while travelling; others prefer to spend more time looking around on the way. Which do you prefer and why?</a:t>
            </a:r>
          </a:p>
        </p:txBody>
      </p:sp>
      <p:sp>
        <p:nvSpPr>
          <p:cNvPr id="9" name="文本框 8"/>
          <p:cNvSpPr txBox="1"/>
          <p:nvPr/>
        </p:nvSpPr>
        <p:spPr>
          <a:xfrm>
            <a:off x="470384" y="729012"/>
            <a:ext cx="3058349" cy="1138773"/>
          </a:xfrm>
          <a:prstGeom prst="rect">
            <a:avLst/>
          </a:prstGeom>
          <a:noFill/>
        </p:spPr>
        <p:txBody>
          <a:bodyPr wrap="non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Travelling</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1471301" y="611429"/>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
        <p:nvSpPr>
          <p:cNvPr id="3" name="矩形 2"/>
          <p:cNvSpPr/>
          <p:nvPr/>
        </p:nvSpPr>
        <p:spPr>
          <a:xfrm>
            <a:off x="21374915" y="4851888"/>
            <a:ext cx="3379042" cy="789960"/>
          </a:xfrm>
          <a:prstGeom prst="rect">
            <a:avLst/>
          </a:prstGeom>
        </p:spPr>
        <p:txBody>
          <a:bodyPr wrap="square">
            <a:spAutoFit/>
          </a:bodyPr>
          <a:lstStyle/>
          <a:p>
            <a:pPr>
              <a:lnSpc>
                <a:spcPct val="150000"/>
              </a:lnSpc>
            </a:pPr>
            <a:r>
              <a:rPr lang="en-US" altLang="zh-CN" sz="3200" b="1" dirty="0">
                <a:solidFill>
                  <a:srgbClr val="C00000"/>
                </a:solidFill>
                <a:latin typeface="Calibri" panose="020F0502020204030204" pitchFamily="34" charset="0"/>
                <a:cs typeface="Calibri" panose="020F0502020204030204" pitchFamily="34" charset="0"/>
              </a:rPr>
              <a:t>2013 </a:t>
            </a:r>
            <a:r>
              <a:rPr lang="en-US" altLang="zh-CN" sz="3200" b="1" dirty="0" smtClean="0">
                <a:solidFill>
                  <a:srgbClr val="C00000"/>
                </a:solidFill>
                <a:latin typeface="Calibri" panose="020F0502020204030204" pitchFamily="34" charset="0"/>
                <a:cs typeface="Calibri" panose="020F0502020204030204" pitchFamily="34" charset="0"/>
              </a:rPr>
              <a:t>9.28</a:t>
            </a:r>
            <a:endParaRPr lang="en-US" altLang="zh-CN" sz="3200" b="1" dirty="0">
              <a:solidFill>
                <a:srgbClr val="C00000"/>
              </a:solidFill>
              <a:latin typeface="Calibri" panose="020F0502020204030204" pitchFamily="34" charset="0"/>
              <a:ea typeface="Yu Gothic Medium" pitchFamily="34" charset="-128"/>
              <a:cs typeface="Calibri" panose="020F0502020204030204" pitchFamily="34" charset="0"/>
            </a:endParaRPr>
          </a:p>
        </p:txBody>
      </p:sp>
    </p:spTree>
    <p:extLst>
      <p:ext uri="{BB962C8B-B14F-4D97-AF65-F5344CB8AC3E}">
        <p14:creationId xmlns:p14="http://schemas.microsoft.com/office/powerpoint/2010/main" val="198397857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0"/>
          <p:cNvSpPr txBox="1"/>
          <p:nvPr/>
        </p:nvSpPr>
        <p:spPr>
          <a:xfrm>
            <a:off x="6772155" y="944310"/>
            <a:ext cx="1744923" cy="1479895"/>
          </a:xfrm>
          <a:prstGeom prst="rect">
            <a:avLst/>
          </a:prstGeom>
          <a:noFill/>
        </p:spPr>
        <p:txBody>
          <a:bodyPr wrap="none" rtlCol="0">
            <a:spAutoFit/>
          </a:bodyPr>
          <a:lstStyle/>
          <a:p>
            <a:r>
              <a:rPr lang="en-US" altLang="zh-CN" dirty="0">
                <a:solidFill>
                  <a:schemeClr val="bg1"/>
                </a:solidFill>
              </a:rPr>
              <a:t>45</a:t>
            </a:r>
            <a:endParaRPr lang="zh-CN" altLang="en-US" dirty="0">
              <a:solidFill>
                <a:schemeClr val="bg1"/>
              </a:solidFill>
            </a:endParaRPr>
          </a:p>
        </p:txBody>
      </p:sp>
      <p:sp>
        <p:nvSpPr>
          <p:cNvPr id="9" name="文本框 8"/>
          <p:cNvSpPr txBox="1"/>
          <p:nvPr/>
        </p:nvSpPr>
        <p:spPr>
          <a:xfrm>
            <a:off x="470383" y="729012"/>
            <a:ext cx="23401603" cy="1138773"/>
          </a:xfrm>
          <a:prstGeom prst="rect">
            <a:avLst/>
          </a:prstGeom>
          <a:noFill/>
        </p:spPr>
        <p:txBody>
          <a:bodyPr wrap="squar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TECHNOLOGY</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SOCIETY</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科技社会题</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pic>
        <p:nvPicPr>
          <p:cNvPr id="2" name="图片 1" descr="gff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140" y="3651144"/>
            <a:ext cx="14138033" cy="9259416"/>
          </a:xfrm>
          <a:prstGeom prst="rect">
            <a:avLst/>
          </a:prstGeom>
        </p:spPr>
      </p:pic>
    </p:spTree>
    <p:extLst>
      <p:ext uri="{BB962C8B-B14F-4D97-AF65-F5344CB8AC3E}">
        <p14:creationId xmlns:p14="http://schemas.microsoft.com/office/powerpoint/2010/main" val="62020692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2" name="Gruppieren 1"/>
          <p:cNvGrpSpPr/>
          <p:nvPr/>
        </p:nvGrpSpPr>
        <p:grpSpPr>
          <a:xfrm>
            <a:off x="713825" y="5813140"/>
            <a:ext cx="9469988" cy="1796522"/>
            <a:chOff x="13179002" y="4355117"/>
            <a:chExt cx="9469988" cy="1796522"/>
          </a:xfrm>
        </p:grpSpPr>
        <p:sp>
          <p:nvSpPr>
            <p:cNvPr id="25" name="Subtitle 2"/>
            <p:cNvSpPr txBox="1">
              <a:spLocks/>
            </p:cNvSpPr>
            <p:nvPr/>
          </p:nvSpPr>
          <p:spPr>
            <a:xfrm>
              <a:off x="14869908" y="4839644"/>
              <a:ext cx="7779082"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zh-CN"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ECHNOLOGY</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vs.</a:t>
              </a:r>
              <a:r>
                <a:rPr lang="zh-CN" altLang="en-US"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a:t>
              </a: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TUDY</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6" name="TextBox 74"/>
            <p:cNvSpPr txBox="1"/>
            <p:nvPr/>
          </p:nvSpPr>
          <p:spPr>
            <a:xfrm>
              <a:off x="14987480" y="4355117"/>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8" name="Bogen 57"/>
            <p:cNvSpPr/>
            <p:nvPr/>
          </p:nvSpPr>
          <p:spPr>
            <a:xfrm rot="16200000">
              <a:off x="13179002" y="4787496"/>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grpSp>
        <p:nvGrpSpPr>
          <p:cNvPr id="4" name="Gruppieren 3"/>
          <p:cNvGrpSpPr/>
          <p:nvPr/>
        </p:nvGrpSpPr>
        <p:grpSpPr>
          <a:xfrm>
            <a:off x="792781" y="2473797"/>
            <a:ext cx="9438071" cy="1789676"/>
            <a:chOff x="3426931" y="4355117"/>
            <a:chExt cx="9438071" cy="1789676"/>
          </a:xfrm>
        </p:grpSpPr>
        <p:sp>
          <p:nvSpPr>
            <p:cNvPr id="27" name="Subtitle 2"/>
            <p:cNvSpPr txBox="1">
              <a:spLocks/>
            </p:cNvSpPr>
            <p:nvPr/>
          </p:nvSpPr>
          <p:spPr>
            <a:xfrm>
              <a:off x="5054700" y="4839644"/>
              <a:ext cx="7810302"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TECHNOLOGY</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9" name="TextBox 78"/>
            <p:cNvSpPr txBox="1"/>
            <p:nvPr/>
          </p:nvSpPr>
          <p:spPr>
            <a:xfrm>
              <a:off x="5172271" y="4355117"/>
              <a:ext cx="184666" cy="461665"/>
            </a:xfrm>
            <a:prstGeom prst="rect">
              <a:avLst/>
            </a:prstGeom>
            <a:noFill/>
          </p:spPr>
          <p:txBody>
            <a:bodyPr wrap="none" rtlCol="0" anchor="ctr" anchorCtr="0">
              <a:spAutoFit/>
            </a:bodyPr>
            <a:lstStyle/>
            <a:p>
              <a:endParaRPr lang="en-US"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59" name="Bogen 58"/>
            <p:cNvSpPr/>
            <p:nvPr/>
          </p:nvSpPr>
          <p:spPr>
            <a:xfrm rot="16200000">
              <a:off x="3426931" y="4780650"/>
              <a:ext cx="1364143" cy="1364143"/>
            </a:xfrm>
            <a:prstGeom prst="arc">
              <a:avLst>
                <a:gd name="adj1" fmla="val 5625087"/>
                <a:gd name="adj2" fmla="val 20059528"/>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28" name="Rechteck 27"/>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9" name="Rechteck 28"/>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6" name="文本框 5"/>
          <p:cNvSpPr txBox="1"/>
          <p:nvPr/>
        </p:nvSpPr>
        <p:spPr>
          <a:xfrm>
            <a:off x="1175960" y="3245277"/>
            <a:ext cx="540941" cy="646331"/>
          </a:xfrm>
          <a:prstGeom prst="rect">
            <a:avLst/>
          </a:prstGeom>
          <a:noFill/>
        </p:spPr>
        <p:txBody>
          <a:bodyPr wrap="square" rtlCol="0">
            <a:spAutoFit/>
          </a:bodyPr>
          <a:lstStyle/>
          <a:p>
            <a:r>
              <a:rPr kumimoji="1" lang="en-US" altLang="zh-CN" sz="3600" b="1" dirty="0" smtClean="0"/>
              <a:t>1</a:t>
            </a:r>
            <a:endParaRPr kumimoji="1" lang="zh-CN" altLang="en-US" sz="3600" b="1" dirty="0"/>
          </a:p>
        </p:txBody>
      </p:sp>
      <p:sp>
        <p:nvSpPr>
          <p:cNvPr id="7" name="文本框 6"/>
          <p:cNvSpPr txBox="1"/>
          <p:nvPr/>
        </p:nvSpPr>
        <p:spPr>
          <a:xfrm>
            <a:off x="1175960" y="6678689"/>
            <a:ext cx="418654" cy="646331"/>
          </a:xfrm>
          <a:prstGeom prst="rect">
            <a:avLst/>
          </a:prstGeom>
          <a:noFill/>
        </p:spPr>
        <p:txBody>
          <a:bodyPr wrap="none" rtlCol="0">
            <a:spAutoFit/>
          </a:bodyPr>
          <a:lstStyle/>
          <a:p>
            <a:r>
              <a:rPr kumimoji="1" lang="en-US" altLang="zh-CN" sz="3600" b="1" dirty="0" smtClean="0"/>
              <a:t>2</a:t>
            </a:r>
            <a:endParaRPr kumimoji="1" lang="zh-CN" altLang="en-US" sz="3600" b="1" dirty="0"/>
          </a:p>
        </p:txBody>
      </p:sp>
      <p:sp>
        <p:nvSpPr>
          <p:cNvPr id="8" name="文本框 7"/>
          <p:cNvSpPr txBox="1"/>
          <p:nvPr/>
        </p:nvSpPr>
        <p:spPr>
          <a:xfrm>
            <a:off x="1246516" y="10253195"/>
            <a:ext cx="1810978" cy="646331"/>
          </a:xfrm>
          <a:prstGeom prst="rect">
            <a:avLst/>
          </a:prstGeom>
          <a:noFill/>
        </p:spPr>
        <p:txBody>
          <a:bodyPr wrap="square" rtlCol="0">
            <a:spAutoFit/>
          </a:bodyPr>
          <a:lstStyle/>
          <a:p>
            <a:r>
              <a:rPr kumimoji="1" lang="en-US" altLang="zh-CN" sz="3600" b="1" dirty="0" smtClean="0"/>
              <a:t>3</a:t>
            </a:r>
            <a:endParaRPr kumimoji="1" lang="zh-CN" altLang="en-US" sz="3600" b="1" dirty="0"/>
          </a:p>
        </p:txBody>
      </p:sp>
      <p:sp>
        <p:nvSpPr>
          <p:cNvPr id="10" name="文本框 9"/>
          <p:cNvSpPr txBox="1"/>
          <p:nvPr/>
        </p:nvSpPr>
        <p:spPr>
          <a:xfrm>
            <a:off x="329268" y="681979"/>
            <a:ext cx="17639399" cy="1531188"/>
          </a:xfrm>
          <a:prstGeom prst="rect">
            <a:avLst/>
          </a:prstGeom>
          <a:noFill/>
        </p:spPr>
        <p:txBody>
          <a:bodyPr wrap="square" rtlCol="0">
            <a:spAutoFit/>
          </a:bodyPr>
          <a:lstStyle/>
          <a:p>
            <a:pPr>
              <a:lnSpc>
                <a:spcPct val="150000"/>
              </a:lnSpc>
            </a:pPr>
            <a:r>
              <a:rPr lang="en-US" altLang="zh-CN" sz="66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TECHNOLOGY</a:t>
            </a:r>
            <a:r>
              <a:rPr lang="zh-CN" altLang="en-US" sz="66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6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a:t>
            </a:r>
            <a:r>
              <a:rPr lang="zh-CN" altLang="en-US" sz="66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66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SOCIETY</a:t>
            </a:r>
            <a:r>
              <a:rPr lang="zh-CN" altLang="en-US" sz="66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en-US" sz="66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题型</a:t>
            </a:r>
            <a:endParaRPr lang="de-DE" altLang="zh-CN" sz="66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nvGrpSpPr>
          <p:cNvPr id="30" name="Gruppieren 4"/>
          <p:cNvGrpSpPr/>
          <p:nvPr/>
        </p:nvGrpSpPr>
        <p:grpSpPr>
          <a:xfrm>
            <a:off x="745500" y="9476007"/>
            <a:ext cx="10931308" cy="1702372"/>
            <a:chOff x="3344846" y="8265363"/>
            <a:chExt cx="10931308" cy="1702372"/>
          </a:xfrm>
        </p:grpSpPr>
        <p:sp>
          <p:nvSpPr>
            <p:cNvPr id="31" name="Subtitle 2"/>
            <p:cNvSpPr txBox="1">
              <a:spLocks/>
            </p:cNvSpPr>
            <p:nvPr/>
          </p:nvSpPr>
          <p:spPr>
            <a:xfrm>
              <a:off x="5054700" y="8820439"/>
              <a:ext cx="9221454" cy="10916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4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MEDIA</a:t>
              </a:r>
              <a:endParaRPr lang="de-DE" sz="40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2" name="TextBox 102"/>
            <p:cNvSpPr txBox="1"/>
            <p:nvPr/>
          </p:nvSpPr>
          <p:spPr>
            <a:xfrm>
              <a:off x="5172271" y="8265363"/>
              <a:ext cx="184666" cy="461665"/>
            </a:xfrm>
            <a:prstGeom prst="rect">
              <a:avLst/>
            </a:prstGeom>
            <a:noFill/>
          </p:spPr>
          <p:txBody>
            <a:bodyPr wrap="none" rtlCol="0" anchor="ctr" anchorCtr="0">
              <a:spAutoFit/>
            </a:bodyPr>
            <a:lstStyle/>
            <a:p>
              <a:endParaRPr lang="en-US" altLang="zh-CN" sz="2400" b="1" dirty="0">
                <a:latin typeface="微软雅黑 Light" panose="020B0502040204020203" pitchFamily="34" charset="-122"/>
                <a:ea typeface="微软雅黑 Light" panose="020B0502040204020203" pitchFamily="34" charset="-122"/>
                <a:cs typeface="Poppins SemiBold" charset="0"/>
                <a:sym typeface="微软雅黑 Light" panose="020B0502040204020203" pitchFamily="34" charset="-122"/>
              </a:endParaRPr>
            </a:p>
          </p:txBody>
        </p:sp>
        <p:sp>
          <p:nvSpPr>
            <p:cNvPr id="33" name="Bogen 62"/>
            <p:cNvSpPr/>
            <p:nvPr/>
          </p:nvSpPr>
          <p:spPr>
            <a:xfrm rot="16200000">
              <a:off x="3344846" y="8603592"/>
              <a:ext cx="1364143" cy="1364143"/>
            </a:xfrm>
            <a:prstGeom prst="arc">
              <a:avLst>
                <a:gd name="adj1" fmla="val 1060776"/>
                <a:gd name="adj2" fmla="val 15880060"/>
              </a:avLst>
            </a:prstGeom>
            <a:ln w="3175">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grpSp>
      <p:sp>
        <p:nvSpPr>
          <p:cNvPr id="38" name="文本框 37"/>
          <p:cNvSpPr txBox="1"/>
          <p:nvPr/>
        </p:nvSpPr>
        <p:spPr>
          <a:xfrm>
            <a:off x="2751747" y="11664186"/>
            <a:ext cx="18107693" cy="877163"/>
          </a:xfrm>
          <a:prstGeom prst="rect">
            <a:avLst/>
          </a:prstGeom>
          <a:noFill/>
        </p:spPr>
        <p:txBody>
          <a:bodyPr wrap="square" rtlCol="0">
            <a:spAutoFit/>
          </a:bodyPr>
          <a:lstStyle/>
          <a:p>
            <a:pPr>
              <a:lnSpc>
                <a:spcPct val="150000"/>
              </a:lnSpc>
            </a:pPr>
            <a:r>
              <a:rPr lang="en-US" altLang="zh-CN" sz="3600" dirty="0">
                <a:solidFill>
                  <a:schemeClr val="accent1"/>
                </a:solidFill>
                <a:latin typeface="Calibri" pitchFamily="34" charset="0"/>
                <a:ea typeface="Yu Gothic Medium" pitchFamily="34" charset="-128"/>
                <a:cs typeface="Calibri" pitchFamily="34" charset="0"/>
              </a:rPr>
              <a:t>Do you agree or disagree that government should ban violence and dirty words in TV programs?</a:t>
            </a:r>
          </a:p>
        </p:txBody>
      </p:sp>
      <p:sp>
        <p:nvSpPr>
          <p:cNvPr id="12" name="文本框 11"/>
          <p:cNvSpPr txBox="1"/>
          <p:nvPr/>
        </p:nvSpPr>
        <p:spPr>
          <a:xfrm>
            <a:off x="2657668" y="4209454"/>
            <a:ext cx="21931654" cy="1708160"/>
          </a:xfrm>
          <a:prstGeom prst="rect">
            <a:avLst/>
          </a:prstGeom>
          <a:noFill/>
        </p:spPr>
        <p:txBody>
          <a:bodyPr wrap="square" rtlCol="0">
            <a:spAutoFit/>
          </a:bodyPr>
          <a:lstStyle/>
          <a:p>
            <a:pPr>
              <a:lnSpc>
                <a:spcPct val="150000"/>
              </a:lnSpc>
            </a:pPr>
            <a:r>
              <a:rPr lang="en-US" altLang="zh-CN" sz="3600" dirty="0">
                <a:solidFill>
                  <a:schemeClr val="accent1"/>
                </a:solidFill>
                <a:latin typeface="Calibri" pitchFamily="34" charset="0"/>
                <a:ea typeface="Yu Gothic Medium" pitchFamily="34" charset="-128"/>
                <a:cs typeface="Calibri" pitchFamily="34" charset="0"/>
              </a:rPr>
              <a:t>Talk about one way in which you have benefited from using the Internet. Use specific examples and details in your response.</a:t>
            </a:r>
          </a:p>
        </p:txBody>
      </p:sp>
      <p:sp>
        <p:nvSpPr>
          <p:cNvPr id="13" name="文本框 12"/>
          <p:cNvSpPr txBox="1"/>
          <p:nvPr/>
        </p:nvSpPr>
        <p:spPr>
          <a:xfrm>
            <a:off x="2657670" y="7760445"/>
            <a:ext cx="21719980" cy="1708160"/>
          </a:xfrm>
          <a:prstGeom prst="rect">
            <a:avLst/>
          </a:prstGeom>
          <a:noFill/>
        </p:spPr>
        <p:txBody>
          <a:bodyPr wrap="square" rtlCol="0">
            <a:spAutoFit/>
          </a:bodyPr>
          <a:lstStyle/>
          <a:p>
            <a:pPr>
              <a:lnSpc>
                <a:spcPct val="150000"/>
              </a:lnSpc>
            </a:pPr>
            <a:r>
              <a:rPr lang="en-US" altLang="zh-CN" sz="3600" dirty="0" smtClean="0">
                <a:solidFill>
                  <a:schemeClr val="accent1"/>
                </a:solidFill>
                <a:latin typeface="Calibri" pitchFamily="34" charset="0"/>
                <a:ea typeface="Yu Gothic Medium" pitchFamily="34" charset="-128"/>
                <a:cs typeface="Calibri" pitchFamily="34" charset="0"/>
              </a:rPr>
              <a:t>Some people think in the future students will have classes on the Internet instead of in buildings, but others think students will still have classes in buildings. What do you think?</a:t>
            </a:r>
            <a:endParaRPr lang="en-US" altLang="zh-CN" sz="3600" dirty="0">
              <a:solidFill>
                <a:schemeClr val="accent1"/>
              </a:solidFill>
              <a:latin typeface="Calibri" pitchFamily="34" charset="0"/>
              <a:ea typeface="Yu Gothic Medium" pitchFamily="34" charset="-128"/>
              <a:cs typeface="Calibri" pitchFamily="34" charset="0"/>
            </a:endParaRPr>
          </a:p>
        </p:txBody>
      </p:sp>
      <p:sp>
        <p:nvSpPr>
          <p:cNvPr id="14" name="文本框 13"/>
          <p:cNvSpPr txBox="1"/>
          <p:nvPr/>
        </p:nvSpPr>
        <p:spPr>
          <a:xfrm>
            <a:off x="20861530" y="9806381"/>
            <a:ext cx="2726227" cy="523220"/>
          </a:xfrm>
          <a:prstGeom prst="rect">
            <a:avLst/>
          </a:prstGeom>
          <a:noFill/>
        </p:spPr>
        <p:txBody>
          <a:bodyPr wrap="none" rtlCol="0">
            <a:spAutoFit/>
          </a:bodyPr>
          <a:lstStyle/>
          <a:p>
            <a:r>
              <a:rPr kumimoji="1" lang="en-US" altLang="zh-CN" sz="2800" dirty="0" smtClean="0">
                <a:solidFill>
                  <a:srgbClr val="800000"/>
                </a:solidFill>
              </a:rPr>
              <a:t>2010 11.06 Task2</a:t>
            </a:r>
            <a:endParaRPr kumimoji="1" lang="zh-CN" altLang="en-US" sz="2800" dirty="0">
              <a:solidFill>
                <a:srgbClr val="800000"/>
              </a:solidFill>
            </a:endParaRPr>
          </a:p>
        </p:txBody>
      </p:sp>
      <p:sp>
        <p:nvSpPr>
          <p:cNvPr id="15" name="文本框 14"/>
          <p:cNvSpPr txBox="1"/>
          <p:nvPr/>
        </p:nvSpPr>
        <p:spPr>
          <a:xfrm>
            <a:off x="20885050" y="12792977"/>
            <a:ext cx="2726227" cy="523220"/>
          </a:xfrm>
          <a:prstGeom prst="rect">
            <a:avLst/>
          </a:prstGeom>
          <a:noFill/>
        </p:spPr>
        <p:txBody>
          <a:bodyPr wrap="none" rtlCol="0">
            <a:spAutoFit/>
          </a:bodyPr>
          <a:lstStyle/>
          <a:p>
            <a:r>
              <a:rPr kumimoji="1" lang="en-US" altLang="zh-CN" sz="2800" dirty="0" smtClean="0">
                <a:solidFill>
                  <a:srgbClr val="800000"/>
                </a:solidFill>
              </a:rPr>
              <a:t>2017 10.14 </a:t>
            </a:r>
            <a:r>
              <a:rPr kumimoji="1" lang="en-US" altLang="zh-CN" sz="2800" dirty="0">
                <a:solidFill>
                  <a:srgbClr val="800000"/>
                </a:solidFill>
              </a:rPr>
              <a:t>Task2</a:t>
            </a:r>
            <a:endParaRPr kumimoji="1" lang="zh-CN" altLang="en-US" sz="2800" dirty="0">
              <a:solidFill>
                <a:srgbClr val="800000"/>
              </a:solidFill>
            </a:endParaRPr>
          </a:p>
        </p:txBody>
      </p:sp>
      <p:sp>
        <p:nvSpPr>
          <p:cNvPr id="16" name="文本框 15"/>
          <p:cNvSpPr txBox="1"/>
          <p:nvPr/>
        </p:nvSpPr>
        <p:spPr>
          <a:xfrm>
            <a:off x="22178605" y="5808577"/>
            <a:ext cx="1228046" cy="523220"/>
          </a:xfrm>
          <a:prstGeom prst="rect">
            <a:avLst/>
          </a:prstGeom>
          <a:noFill/>
        </p:spPr>
        <p:txBody>
          <a:bodyPr wrap="none" rtlCol="0">
            <a:spAutoFit/>
          </a:bodyPr>
          <a:lstStyle/>
          <a:p>
            <a:r>
              <a:rPr kumimoji="1" lang="en-US" altLang="zh-CN" sz="2800" dirty="0" smtClean="0">
                <a:solidFill>
                  <a:srgbClr val="800000"/>
                </a:solidFill>
              </a:rPr>
              <a:t>TPO 46</a:t>
            </a:r>
            <a:endParaRPr kumimoji="1" lang="zh-CN" altLang="en-US" sz="2800" dirty="0">
              <a:solidFill>
                <a:srgbClr val="800000"/>
              </a:solidFill>
            </a:endParaRPr>
          </a:p>
        </p:txBody>
      </p:sp>
    </p:spTree>
    <p:extLst>
      <p:ext uri="{BB962C8B-B14F-4D97-AF65-F5344CB8AC3E}">
        <p14:creationId xmlns:p14="http://schemas.microsoft.com/office/powerpoint/2010/main" val="11336010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heckerboard(across)">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checkerboard(across)">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dissolv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p:bldP spid="13" grpId="0"/>
      <p:bldP spid="14"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701" y="3574509"/>
            <a:ext cx="23460401" cy="2067233"/>
          </a:xfrm>
          <a:prstGeom prst="rect">
            <a:avLst/>
          </a:prstGeom>
          <a:noFill/>
        </p:spPr>
        <p:txBody>
          <a:bodyPr wrap="square" rtlCol="0">
            <a:spAutoFit/>
          </a:bodyPr>
          <a:lstStyle/>
          <a:p>
            <a:pPr algn="just">
              <a:lnSpc>
                <a:spcPct val="150000"/>
              </a:lnSpc>
            </a:pPr>
            <a:r>
              <a:rPr lang="en-US" altLang="zh-CN" sz="4400" b="1" dirty="0">
                <a:solidFill>
                  <a:srgbClr val="2E4864"/>
                </a:solidFill>
                <a:latin typeface="Arial" panose="020B0604020202020204" pitchFamily="34" charset="0"/>
                <a:cs typeface="Arial" panose="020B0604020202020204" pitchFamily="34" charset="0"/>
              </a:rPr>
              <a:t>Do you agree or disagree with the following statement? With the popularity of the technology that focuses on entertainment, people read fewer books than before. </a:t>
            </a:r>
          </a:p>
        </p:txBody>
      </p:sp>
      <p:sp>
        <p:nvSpPr>
          <p:cNvPr id="3" name="文本框 2"/>
          <p:cNvSpPr txBox="1"/>
          <p:nvPr/>
        </p:nvSpPr>
        <p:spPr>
          <a:xfrm>
            <a:off x="20532259" y="6208358"/>
            <a:ext cx="3503784" cy="646331"/>
          </a:xfrm>
          <a:prstGeom prst="rect">
            <a:avLst/>
          </a:prstGeom>
          <a:noFill/>
        </p:spPr>
        <p:txBody>
          <a:bodyPr wrap="none" rtlCol="0">
            <a:spAutoFit/>
          </a:bodyPr>
          <a:lstStyle/>
          <a:p>
            <a:r>
              <a:rPr lang="en-US" altLang="zh-CN" sz="3600" b="1" dirty="0" smtClean="0">
                <a:solidFill>
                  <a:srgbClr val="C00000"/>
                </a:solidFill>
                <a:latin typeface="Calibri" panose="020F0502020204030204" pitchFamily="34" charset="0"/>
                <a:ea typeface="方正兰亭黑_GBK"/>
                <a:cs typeface="Calibri" panose="020F0502020204030204" pitchFamily="34" charset="0"/>
              </a:rPr>
              <a:t>2017.01.28 </a:t>
            </a:r>
            <a:r>
              <a:rPr lang="en-US" altLang="zh-CN" sz="3600" b="1" dirty="0">
                <a:solidFill>
                  <a:srgbClr val="C00000"/>
                </a:solidFill>
                <a:latin typeface="Calibri" panose="020F0502020204030204" pitchFamily="34" charset="0"/>
                <a:ea typeface="方正兰亭黑_GBK"/>
                <a:cs typeface="Calibri" panose="020F0502020204030204" pitchFamily="34" charset="0"/>
              </a:rPr>
              <a:t>Task2 </a:t>
            </a:r>
            <a:endParaRPr lang="zh-CN" altLang="en-US" sz="3600" b="1" dirty="0">
              <a:solidFill>
                <a:srgbClr val="C00000"/>
              </a:solidFill>
              <a:latin typeface="Calibri" panose="020F0502020204030204" pitchFamily="34" charset="0"/>
              <a:ea typeface="方正兰亭黑_GBK"/>
              <a:cs typeface="Calibri" panose="020F0502020204030204" pitchFamily="34" charset="0"/>
            </a:endParaRPr>
          </a:p>
        </p:txBody>
      </p:sp>
      <p:sp>
        <p:nvSpPr>
          <p:cNvPr id="4" name="文本框 3"/>
          <p:cNvSpPr txBox="1"/>
          <p:nvPr/>
        </p:nvSpPr>
        <p:spPr>
          <a:xfrm>
            <a:off x="7808374" y="8348358"/>
            <a:ext cx="4908515" cy="1938992"/>
          </a:xfrm>
          <a:prstGeom prst="rect">
            <a:avLst/>
          </a:prstGeom>
          <a:noFill/>
        </p:spPr>
        <p:txBody>
          <a:bodyPr wrap="none" rtlCol="0">
            <a:spAutoFit/>
          </a:bodyPr>
          <a:lstStyle/>
          <a:p>
            <a:r>
              <a:rPr kumimoji="1" lang="en-US" altLang="zh-CN" sz="4000" b="1" dirty="0" smtClean="0">
                <a:solidFill>
                  <a:srgbClr val="800000"/>
                </a:solidFill>
              </a:rPr>
              <a:t>Preparation time:  15s</a:t>
            </a:r>
          </a:p>
          <a:p>
            <a:r>
              <a:rPr kumimoji="1" lang="en-US" altLang="zh-CN" sz="4000" b="1" dirty="0">
                <a:solidFill>
                  <a:srgbClr val="800000"/>
                </a:solidFill>
              </a:rPr>
              <a:t> </a:t>
            </a:r>
            <a:endParaRPr kumimoji="1" lang="en-US" altLang="zh-CN" sz="4000" b="1" dirty="0" smtClean="0">
              <a:solidFill>
                <a:srgbClr val="800000"/>
              </a:solidFill>
            </a:endParaRPr>
          </a:p>
          <a:p>
            <a:r>
              <a:rPr kumimoji="1" lang="en-US" altLang="zh-CN" sz="4000" b="1" dirty="0" smtClean="0">
                <a:solidFill>
                  <a:srgbClr val="800000"/>
                </a:solidFill>
              </a:rPr>
              <a:t>Answer time:         </a:t>
            </a:r>
            <a:r>
              <a:rPr kumimoji="1" lang="zh-CN" altLang="en-US" sz="4000" b="1" dirty="0" smtClean="0">
                <a:solidFill>
                  <a:srgbClr val="800000"/>
                </a:solidFill>
              </a:rPr>
              <a:t> </a:t>
            </a:r>
            <a:r>
              <a:rPr kumimoji="1" lang="en-US" altLang="zh-CN" sz="4000" b="1" dirty="0" smtClean="0">
                <a:solidFill>
                  <a:srgbClr val="800000"/>
                </a:solidFill>
              </a:rPr>
              <a:t>45s</a:t>
            </a:r>
            <a:endParaRPr kumimoji="1" lang="zh-CN" altLang="en-US" sz="4000" b="1" dirty="0">
              <a:solidFill>
                <a:srgbClr val="800000"/>
              </a:solidFill>
            </a:endParaRPr>
          </a:p>
        </p:txBody>
      </p:sp>
      <p:sp>
        <p:nvSpPr>
          <p:cNvPr id="9" name="文本框 8"/>
          <p:cNvSpPr txBox="1"/>
          <p:nvPr/>
        </p:nvSpPr>
        <p:spPr>
          <a:xfrm>
            <a:off x="470384" y="729012"/>
            <a:ext cx="13923366" cy="1138773"/>
          </a:xfrm>
          <a:prstGeom prst="rect">
            <a:avLst/>
          </a:prstGeom>
          <a:noFill/>
        </p:spPr>
        <p:txBody>
          <a:bodyPr wrap="square" rtlCol="0">
            <a:spAutoFit/>
          </a:bodyPr>
          <a:lstStyle/>
          <a:p>
            <a:pPr>
              <a:lnSpc>
                <a:spcPct val="150000"/>
              </a:lnSpc>
            </a:pP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Technology</a:t>
            </a:r>
            <a:r>
              <a:rPr lang="zh-CN" altLang="en-US"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48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&amp; Society </a:t>
            </a:r>
            <a:endParaRPr lang="de-DE" altLang="zh-CN" sz="4800" b="1" dirty="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13" name="圆角矩形 12"/>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4" name="组合 8"/>
          <p:cNvGrpSpPr/>
          <p:nvPr/>
        </p:nvGrpSpPr>
        <p:grpSpPr>
          <a:xfrm>
            <a:off x="21471301" y="611429"/>
            <a:ext cx="1977341" cy="1881319"/>
            <a:chOff x="5652120" y="2060848"/>
            <a:chExt cx="576064" cy="603087"/>
          </a:xfrm>
        </p:grpSpPr>
        <p:sp>
          <p:nvSpPr>
            <p:cNvPr id="15" name="十二角星 14"/>
            <p:cNvSpPr/>
            <p:nvPr/>
          </p:nvSpPr>
          <p:spPr>
            <a:xfrm>
              <a:off x="5652120" y="2060848"/>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0"/>
            <p:cNvSpPr txBox="1"/>
            <p:nvPr/>
          </p:nvSpPr>
          <p:spPr>
            <a:xfrm>
              <a:off x="5825017" y="2229739"/>
              <a:ext cx="201953" cy="222549"/>
            </a:xfrm>
            <a:prstGeom prst="rect">
              <a:avLst/>
            </a:prstGeom>
            <a:noFill/>
          </p:spPr>
          <p:txBody>
            <a:bodyPr wrap="none" rtlCol="0">
              <a:spAutoFit/>
            </a:bodyPr>
            <a:lstStyle/>
            <a:p>
              <a:r>
                <a:rPr lang="en-US" altLang="zh-CN" sz="4800" dirty="0">
                  <a:solidFill>
                    <a:schemeClr val="bg1"/>
                  </a:solidFill>
                </a:rPr>
                <a:t>45</a:t>
              </a:r>
              <a:endParaRPr lang="zh-CN" altLang="en-US" sz="4800" dirty="0">
                <a:solidFill>
                  <a:schemeClr val="bg1"/>
                </a:solidFill>
              </a:endParaRPr>
            </a:p>
          </p:txBody>
        </p:sp>
      </p:grpSp>
    </p:spTree>
    <p:extLst>
      <p:ext uri="{BB962C8B-B14F-4D97-AF65-F5344CB8AC3E}">
        <p14:creationId xmlns:p14="http://schemas.microsoft.com/office/powerpoint/2010/main" val="7460171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31" name="Textfeld 30"/>
          <p:cNvSpPr txBox="1"/>
          <p:nvPr/>
        </p:nvSpPr>
        <p:spPr>
          <a:xfrm>
            <a:off x="0" y="1091204"/>
            <a:ext cx="14494128" cy="861774"/>
          </a:xfrm>
          <a:prstGeom prst="rect">
            <a:avLst/>
          </a:prstGeom>
          <a:noFill/>
        </p:spPr>
        <p:txBody>
          <a:bodyPr wrap="square" rtlCol="0">
            <a:spAutoFit/>
          </a:bodyPr>
          <a:lstStyle/>
          <a:p>
            <a:r>
              <a:rPr lang="en-US" altLang="zh-CN" sz="5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RECAP</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zh-CN"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T</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ASK</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a:t>
            </a:r>
            <a:r>
              <a:rPr lang="en-US" altLang="zh-CN"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1</a:t>
            </a:r>
            <a:r>
              <a:rPr lang="zh-CN" altLang="en-US" sz="5000" b="1" dirty="0" smtClean="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rPr>
              <a:t> 万能答题思路</a:t>
            </a:r>
            <a:endParaRPr lang="de-DE" sz="5000" b="1" dirty="0">
              <a:solidFill>
                <a:schemeClr val="accent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87" name="Shape 616"/>
          <p:cNvSpPr/>
          <p:nvPr/>
        </p:nvSpPr>
        <p:spPr>
          <a:xfrm>
            <a:off x="11299599" y="3965217"/>
            <a:ext cx="4340669" cy="8404463"/>
          </a:xfrm>
          <a:prstGeom prst="rect">
            <a:avLst/>
          </a:prstGeom>
          <a:noFill/>
          <a:ln>
            <a:noFill/>
          </a:ln>
        </p:spPr>
        <p:txBody>
          <a:bodyPr lIns="182824" tIns="91400" rIns="182824" bIns="91400" anchor="t" anchorCtr="0">
            <a:noAutofit/>
          </a:bodyPr>
          <a:lstStyle/>
          <a:p>
            <a:pPr marL="571500" indent="-571500">
              <a:lnSpc>
                <a:spcPct val="130000"/>
              </a:lnSpc>
              <a:buSzPct val="25000"/>
              <a:buFont typeface="Wingdings" charset="2"/>
              <a:buChar char="l"/>
            </a:pPr>
            <a:endParaRPr lang="zh-CN" altLang="en-US" sz="4000" dirty="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a:p>
            <a:pPr marL="571500" indent="-571500">
              <a:lnSpc>
                <a:spcPct val="130000"/>
              </a:lnSpc>
              <a:buSzPct val="25000"/>
              <a:buFont typeface="Wingdings" charset="2"/>
              <a:buChar char="l"/>
            </a:pPr>
            <a:endParaRPr lang="zh-CN" altLang="en-US" sz="4000" dirty="0" smtClean="0">
              <a:latin typeface="微软雅黑 Light" panose="020B0502040204020203" pitchFamily="34" charset="-122"/>
              <a:ea typeface="微软雅黑 Light" panose="020B0502040204020203" pitchFamily="34" charset="-122"/>
              <a:cs typeface="Roboto"/>
              <a:sym typeface="微软雅黑 Light" panose="020B0502040204020203" pitchFamily="34" charset="-122"/>
            </a:endParaRPr>
          </a:p>
        </p:txBody>
      </p:sp>
      <p:sp>
        <p:nvSpPr>
          <p:cNvPr id="41" name="Rechteck 4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4" name="Rechteck 43"/>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2" name="矩形 1"/>
          <p:cNvSpPr/>
          <p:nvPr/>
        </p:nvSpPr>
        <p:spPr>
          <a:xfrm>
            <a:off x="1131863" y="4011949"/>
            <a:ext cx="8487490" cy="9951442"/>
          </a:xfrm>
          <a:prstGeom prst="rect">
            <a:avLst/>
          </a:prstGeom>
        </p:spPr>
        <p:txBody>
          <a:bodyPr wrap="square">
            <a:spAutoFit/>
          </a:bodyPr>
          <a:lstStyle/>
          <a:p>
            <a:pPr marL="285750" indent="-285750">
              <a:lnSpc>
                <a:spcPct val="200000"/>
              </a:lnSpc>
              <a:buFont typeface="Arial"/>
              <a:buChar char="•"/>
              <a:defRPr/>
            </a:pPr>
            <a:r>
              <a:rPr lang="zh-CN" altLang="en-US" sz="4000" b="1" dirty="0" smtClean="0">
                <a:latin typeface="+mn-ea"/>
                <a:cs typeface="PingFang SC Regular"/>
                <a:sym typeface="Calibri" charset="0"/>
              </a:rPr>
              <a:t>  </a:t>
            </a:r>
            <a:r>
              <a:rPr lang="en-US" altLang="zh-CN" sz="4000" b="1" dirty="0" smtClean="0">
                <a:latin typeface="+mn-ea"/>
                <a:cs typeface="PingFang SC Regular"/>
                <a:sym typeface="Calibri" charset="0"/>
              </a:rPr>
              <a:t>Topic </a:t>
            </a:r>
          </a:p>
          <a:p>
            <a:pPr marL="285750" indent="-285750">
              <a:lnSpc>
                <a:spcPct val="200000"/>
              </a:lnSpc>
              <a:buFont typeface="Arial"/>
              <a:buChar char="•"/>
              <a:defRPr/>
            </a:pPr>
            <a:r>
              <a:rPr lang="zh-CN" altLang="en-US" sz="4000" b="1" dirty="0" smtClean="0">
                <a:latin typeface="+mn-ea"/>
                <a:cs typeface="PingFang SC Regular"/>
                <a:sym typeface="Calibri" charset="0"/>
              </a:rPr>
              <a:t>  </a:t>
            </a:r>
            <a:r>
              <a:rPr lang="en-US" altLang="zh-CN" sz="4000" b="1" dirty="0" smtClean="0">
                <a:latin typeface="+mn-ea"/>
                <a:cs typeface="PingFang SC Regular"/>
                <a:sym typeface="Calibri" charset="0"/>
              </a:rPr>
              <a:t>Perspective 1</a:t>
            </a:r>
            <a:r>
              <a:rPr lang="zh-CN" altLang="en-US" sz="4000" b="1" dirty="0" smtClean="0">
                <a:latin typeface="+mn-ea"/>
                <a:cs typeface="PingFang SC Regular"/>
                <a:sym typeface="Calibri" charset="0"/>
              </a:rPr>
              <a:t> （对自己）</a:t>
            </a:r>
            <a:endParaRPr lang="en-US" altLang="zh-CN" sz="4000" b="1" dirty="0" smtClean="0">
              <a:latin typeface="+mn-ea"/>
              <a:cs typeface="PingFang SC Regular"/>
              <a:sym typeface="Calibri" charset="0"/>
            </a:endParaRPr>
          </a:p>
          <a:p>
            <a:pPr marL="571500" indent="-571500">
              <a:lnSpc>
                <a:spcPct val="200000"/>
              </a:lnSpc>
              <a:buFont typeface="Arial"/>
              <a:buChar char="•"/>
              <a:defRPr/>
            </a:pPr>
            <a:r>
              <a:rPr lang="en-US" altLang="zh-CN" sz="4000" b="1" dirty="0" smtClean="0">
                <a:latin typeface="+mn-ea"/>
                <a:cs typeface="PingFang SC Regular"/>
                <a:sym typeface="Calibri" charset="0"/>
              </a:rPr>
              <a:t>Perspective 2</a:t>
            </a:r>
            <a:r>
              <a:rPr lang="zh-CN" altLang="en-US" sz="4000" b="1" dirty="0" smtClean="0">
                <a:latin typeface="+mn-ea"/>
                <a:cs typeface="PingFang SC Regular"/>
                <a:sym typeface="Calibri" charset="0"/>
              </a:rPr>
              <a:t> （对他人）</a:t>
            </a:r>
            <a:endParaRPr lang="en-US" altLang="zh-CN" sz="4000" b="1" dirty="0">
              <a:latin typeface="+mn-ea"/>
              <a:cs typeface="PingFang SC Regular"/>
              <a:sym typeface="Sansation" charset="0"/>
            </a:endParaRPr>
          </a:p>
          <a:p>
            <a:pPr marL="571500" indent="-571500">
              <a:lnSpc>
                <a:spcPct val="200000"/>
              </a:lnSpc>
              <a:buFont typeface="Arial"/>
              <a:buChar char="•"/>
              <a:defRPr/>
            </a:pPr>
            <a:r>
              <a:rPr lang="en-US" altLang="zh-CN" sz="4000" b="1" dirty="0" smtClean="0">
                <a:latin typeface="+mn-ea"/>
                <a:cs typeface="PingFang SC Regular"/>
                <a:sym typeface="Sansation" charset="0"/>
              </a:rPr>
              <a:t>Perspective</a:t>
            </a:r>
            <a:r>
              <a:rPr lang="zh-CN" altLang="en-US" sz="4000" b="1" dirty="0" smtClean="0">
                <a:latin typeface="+mn-ea"/>
                <a:cs typeface="PingFang SC Regular"/>
                <a:sym typeface="Sansation" charset="0"/>
              </a:rPr>
              <a:t> </a:t>
            </a:r>
            <a:r>
              <a:rPr lang="en-US" altLang="zh-CN" sz="4000" b="1" dirty="0" smtClean="0">
                <a:latin typeface="+mn-ea"/>
                <a:cs typeface="PingFang SC Regular"/>
                <a:sym typeface="Sansation" charset="0"/>
              </a:rPr>
              <a:t>3</a:t>
            </a:r>
            <a:r>
              <a:rPr lang="zh-CN" altLang="en-US" sz="4000" b="1" dirty="0" smtClean="0">
                <a:latin typeface="+mn-ea"/>
                <a:cs typeface="PingFang SC Regular"/>
                <a:sym typeface="Sansation" charset="0"/>
              </a:rPr>
              <a:t> （对双方</a:t>
            </a:r>
            <a:r>
              <a:rPr lang="zh-CN" altLang="en-US" sz="4000" b="1" dirty="0" smtClean="0">
                <a:solidFill>
                  <a:srgbClr val="800000"/>
                </a:solidFill>
                <a:latin typeface="+mn-ea"/>
                <a:cs typeface="PingFang SC Regular"/>
                <a:sym typeface="Sansation" charset="0"/>
              </a:rPr>
              <a:t>）</a:t>
            </a:r>
          </a:p>
          <a:p>
            <a:pPr>
              <a:lnSpc>
                <a:spcPct val="200000"/>
              </a:lnSpc>
              <a:defRPr/>
            </a:pPr>
            <a:endParaRPr lang="en-US" altLang="zh-CN" sz="4000" b="1" dirty="0" smtClean="0">
              <a:solidFill>
                <a:srgbClr val="800000"/>
              </a:solidFill>
              <a:latin typeface="+mn-ea"/>
              <a:cs typeface="PingFang SC Regular"/>
              <a:sym typeface="Sansation" charset="0"/>
            </a:endParaRPr>
          </a:p>
          <a:p>
            <a:pPr marL="571500" indent="-571500">
              <a:lnSpc>
                <a:spcPct val="200000"/>
              </a:lnSpc>
              <a:buFont typeface="Arial"/>
              <a:buChar char="•"/>
              <a:defRPr/>
            </a:pPr>
            <a:r>
              <a:rPr lang="en-US" altLang="zh-CN" sz="4000" b="1" dirty="0" smtClean="0">
                <a:solidFill>
                  <a:srgbClr val="800000"/>
                </a:solidFill>
                <a:latin typeface="+mn-ea"/>
                <a:cs typeface="PingFang SC Regular"/>
                <a:sym typeface="Sansation" charset="0"/>
              </a:rPr>
              <a:t>Comparison (if any)</a:t>
            </a:r>
          </a:p>
          <a:p>
            <a:pPr marL="571500" indent="-571500">
              <a:lnSpc>
                <a:spcPct val="200000"/>
              </a:lnSpc>
              <a:buFont typeface="Arial"/>
              <a:buChar char="•"/>
              <a:defRPr/>
            </a:pPr>
            <a:r>
              <a:rPr lang="en-US" altLang="zh-CN" sz="4000" b="1" dirty="0" smtClean="0">
                <a:latin typeface="+mn-ea"/>
                <a:cs typeface="PingFang SC Regular"/>
                <a:sym typeface="Sansation" charset="0"/>
              </a:rPr>
              <a:t>Conclusion</a:t>
            </a:r>
          </a:p>
          <a:p>
            <a:pPr marL="571500" indent="-571500">
              <a:lnSpc>
                <a:spcPct val="200000"/>
              </a:lnSpc>
              <a:buFont typeface="Arial"/>
              <a:buChar char="•"/>
              <a:defRPr/>
            </a:pPr>
            <a:endParaRPr lang="en-US" altLang="zh-CN" sz="4400" b="1" dirty="0" smtClean="0">
              <a:latin typeface="+mn-ea"/>
              <a:cs typeface="PingFang SC Regular"/>
              <a:sym typeface="Calibri" charset="0"/>
            </a:endParaRPr>
          </a:p>
        </p:txBody>
      </p:sp>
      <p:sp>
        <p:nvSpPr>
          <p:cNvPr id="12" name="圆角矩形 11"/>
          <p:cNvSpPr/>
          <p:nvPr/>
        </p:nvSpPr>
        <p:spPr>
          <a:xfrm>
            <a:off x="16125523" y="1149722"/>
            <a:ext cx="5276949" cy="825664"/>
          </a:xfrm>
          <a:prstGeom prst="roundRect">
            <a:avLst>
              <a:gd name="adj" fmla="val 50000"/>
            </a:avLst>
          </a:prstGeom>
          <a:solidFill>
            <a:srgbClr val="CCFFCC"/>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Franklin Gothic Book"/>
              <a:ea typeface="黑体"/>
              <a:cs typeface="+mn-cs"/>
            </a:endParaRPr>
          </a:p>
        </p:txBody>
      </p:sp>
      <p:grpSp>
        <p:nvGrpSpPr>
          <p:cNvPr id="13" name="组合 8"/>
          <p:cNvGrpSpPr/>
          <p:nvPr/>
        </p:nvGrpSpPr>
        <p:grpSpPr>
          <a:xfrm>
            <a:off x="21494821" y="540879"/>
            <a:ext cx="1977341" cy="1881319"/>
            <a:chOff x="5658972" y="2023155"/>
            <a:chExt cx="576064" cy="603087"/>
          </a:xfrm>
        </p:grpSpPr>
        <p:sp>
          <p:nvSpPr>
            <p:cNvPr id="14" name="十二角星 13"/>
            <p:cNvSpPr/>
            <p:nvPr/>
          </p:nvSpPr>
          <p:spPr>
            <a:xfrm>
              <a:off x="5658972" y="2023155"/>
              <a:ext cx="576064" cy="603087"/>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0"/>
            <p:cNvSpPr txBox="1"/>
            <p:nvPr/>
          </p:nvSpPr>
          <p:spPr>
            <a:xfrm>
              <a:off x="5838721" y="2192046"/>
              <a:ext cx="235582" cy="266389"/>
            </a:xfrm>
            <a:prstGeom prst="rect">
              <a:avLst/>
            </a:prstGeom>
            <a:noFill/>
          </p:spPr>
          <p:txBody>
            <a:bodyPr wrap="none" rtlCol="0">
              <a:spAutoFit/>
            </a:bodyPr>
            <a:lstStyle/>
            <a:p>
              <a:r>
                <a:rPr lang="en-US" altLang="zh-CN" sz="4800" dirty="0">
                  <a:solidFill>
                    <a:schemeClr val="bg1"/>
                  </a:solidFill>
                </a:rPr>
                <a:t>1</a:t>
              </a:r>
              <a:r>
                <a:rPr lang="en-US" altLang="zh-CN" sz="4800" dirty="0" smtClean="0">
                  <a:solidFill>
                    <a:schemeClr val="bg1"/>
                  </a:solidFill>
                </a:rPr>
                <a:t>5</a:t>
              </a:r>
              <a:endParaRPr lang="zh-CN" altLang="en-US" sz="4800" dirty="0">
                <a:solidFill>
                  <a:schemeClr val="bg1"/>
                </a:solidFill>
              </a:endParaRPr>
            </a:p>
          </p:txBody>
        </p:sp>
      </p:grpSp>
    </p:spTree>
    <p:extLst>
      <p:ext uri="{BB962C8B-B14F-4D97-AF65-F5344CB8AC3E}">
        <p14:creationId xmlns:p14="http://schemas.microsoft.com/office/powerpoint/2010/main" val="31351783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1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hteck 61"/>
          <p:cNvSpPr/>
          <p:nvPr/>
        </p:nvSpPr>
        <p:spPr>
          <a:xfrm>
            <a:off x="2" y="13609427"/>
            <a:ext cx="24377648" cy="1065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3" name="Rechteck 42"/>
          <p:cNvSpPr/>
          <p:nvPr/>
        </p:nvSpPr>
        <p:spPr>
          <a:xfrm>
            <a:off x="812575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5" name="Rechteck 44"/>
          <p:cNvSpPr/>
          <p:nvPr/>
        </p:nvSpPr>
        <p:spPr>
          <a:xfrm>
            <a:off x="12188630"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7" name="Rechteck 46"/>
          <p:cNvSpPr/>
          <p:nvPr/>
        </p:nvSpPr>
        <p:spPr>
          <a:xfrm>
            <a:off x="16251505" y="-5188"/>
            <a:ext cx="4029037"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50000"/>
              </a:lnSpc>
            </a:pPr>
            <a:endParaRPr lang="de-DE" sz="1600" b="1">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48" name="Rechteck 47"/>
          <p:cNvSpPr/>
          <p:nvPr/>
        </p:nvSpPr>
        <p:spPr>
          <a:xfrm>
            <a:off x="20314377" y="-5188"/>
            <a:ext cx="4063272" cy="1191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1" name="Rechteck 50"/>
          <p:cNvSpPr/>
          <p:nvPr/>
        </p:nvSpPr>
        <p:spPr>
          <a:xfrm>
            <a:off x="2" y="-5188"/>
            <a:ext cx="4029037" cy="119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2" name="Rechteck 51"/>
          <p:cNvSpPr/>
          <p:nvPr/>
        </p:nvSpPr>
        <p:spPr>
          <a:xfrm>
            <a:off x="4062880" y="-5188"/>
            <a:ext cx="4029037" cy="1191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de-DE" sz="16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lnSpc>
                <a:spcPct val="200000"/>
              </a:lnSpc>
            </a:pPr>
            <a:endParaRPr lang="de-DE" sz="2000">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a:p>
            <a:pPr algn="ctr"/>
            <a:endParaRPr lang="de-DE" sz="7196">
              <a:solidFill>
                <a:schemeClr val="bg1"/>
              </a:solidFill>
              <a:latin typeface="微软雅黑 Light" panose="020B0502040204020203" pitchFamily="34" charset="-122"/>
              <a:ea typeface="微软雅黑 Light" panose="020B0502040204020203" pitchFamily="34" charset="-122"/>
              <a:sym typeface="微软雅黑 Light" panose="020B0502040204020203" pitchFamily="34" charset="-122"/>
            </a:endParaRPr>
          </a:p>
        </p:txBody>
      </p:sp>
      <p:sp>
        <p:nvSpPr>
          <p:cNvPr id="5" name="文本框 4"/>
          <p:cNvSpPr txBox="1"/>
          <p:nvPr/>
        </p:nvSpPr>
        <p:spPr>
          <a:xfrm>
            <a:off x="235191" y="470330"/>
            <a:ext cx="14417270" cy="13018949"/>
          </a:xfrm>
          <a:prstGeom prst="rect">
            <a:avLst/>
          </a:prstGeom>
          <a:noFill/>
        </p:spPr>
        <p:txBody>
          <a:bodyPr wrap="square" rtlCol="0">
            <a:spAutoFit/>
          </a:bodyPr>
          <a:lstStyle/>
          <a:p>
            <a:r>
              <a:rPr lang="x-none" altLang="zh-CN" sz="6000" b="1" dirty="0" smtClean="0">
                <a:solidFill>
                  <a:srgbClr val="800000"/>
                </a:solidFill>
                <a:latin typeface="微软雅黑 Light" panose="020B0502040204020203" pitchFamily="34" charset="-122"/>
                <a:ea typeface="微软雅黑 Light" panose="020B0502040204020203" pitchFamily="34" charset="-122"/>
                <a:sym typeface="微软雅黑 Light" panose="020B0502040204020203" pitchFamily="34" charset="-122"/>
              </a:rPr>
              <a:t>AGREE</a:t>
            </a:r>
            <a:endParaRPr kumimoji="1" lang="en-US" altLang="zh-CN" sz="6000" dirty="0" smtClean="0">
              <a:solidFill>
                <a:srgbClr val="800000"/>
              </a:solidFill>
            </a:endParaRPr>
          </a:p>
          <a:p>
            <a:endParaRPr kumimoji="1" lang="en-US" altLang="zh-CN" sz="6000" dirty="0" smtClean="0">
              <a:solidFill>
                <a:srgbClr val="800000"/>
              </a:solidFill>
            </a:endParaRPr>
          </a:p>
          <a:p>
            <a:r>
              <a:rPr kumimoji="1" lang="en-US" altLang="zh-CN" sz="6000" dirty="0" smtClean="0">
                <a:solidFill>
                  <a:srgbClr val="508CC1"/>
                </a:solidFill>
              </a:rPr>
              <a:t>Internet is more fun</a:t>
            </a:r>
            <a:r>
              <a:rPr kumimoji="1" lang="en-US" altLang="zh-CN" sz="6000" dirty="0">
                <a:solidFill>
                  <a:srgbClr val="508CC1"/>
                </a:solidFill>
              </a:rPr>
              <a:t>/</a:t>
            </a:r>
            <a:r>
              <a:rPr kumimoji="1" lang="en-US" altLang="zh-CN" sz="6000" dirty="0" smtClean="0">
                <a:solidFill>
                  <a:srgbClr val="508CC1"/>
                </a:solidFill>
              </a:rPr>
              <a:t> exciting/ </a:t>
            </a:r>
            <a:r>
              <a:rPr kumimoji="1" lang="en-US" altLang="zh-CN" sz="6000" dirty="0" smtClean="0">
                <a:solidFill>
                  <a:srgbClr val="0000FF"/>
                </a:solidFill>
              </a:rPr>
              <a:t>diverse</a:t>
            </a:r>
          </a:p>
          <a:p>
            <a:endParaRPr kumimoji="1" lang="zh-CN" altLang="en-US" sz="6000" dirty="0" smtClean="0">
              <a:solidFill>
                <a:srgbClr val="508CC1"/>
              </a:solidFill>
            </a:endParaRPr>
          </a:p>
          <a:p>
            <a:r>
              <a:rPr kumimoji="1" lang="en-US" altLang="zh-CN" sz="6000" dirty="0" smtClean="0">
                <a:solidFill>
                  <a:srgbClr val="800000"/>
                </a:solidFill>
              </a:rPr>
              <a:t>S</a:t>
            </a:r>
            <a:r>
              <a:rPr kumimoji="1" lang="x-none" altLang="zh-CN" sz="6000" dirty="0" smtClean="0">
                <a:solidFill>
                  <a:srgbClr val="800000"/>
                </a:solidFill>
              </a:rPr>
              <a:t>ubscribe to different blogger --- </a:t>
            </a:r>
            <a:r>
              <a:rPr kumimoji="1" lang="x-none" altLang="zh-CN" sz="6000" dirty="0" smtClean="0">
                <a:solidFill>
                  <a:srgbClr val="0000FF"/>
                </a:solidFill>
              </a:rPr>
              <a:t>interesting</a:t>
            </a:r>
            <a:r>
              <a:rPr kumimoji="1" lang="x-none" altLang="zh-CN" sz="6000" dirty="0" smtClean="0">
                <a:solidFill>
                  <a:srgbClr val="800000"/>
                </a:solidFill>
              </a:rPr>
              <a:t> contents such as</a:t>
            </a:r>
            <a:r>
              <a:rPr kumimoji="1" lang="is-IS" altLang="zh-CN" sz="6000" dirty="0" smtClean="0">
                <a:solidFill>
                  <a:srgbClr val="800000"/>
                </a:solidFill>
              </a:rPr>
              <a:t>…</a:t>
            </a:r>
            <a:endParaRPr kumimoji="1" lang="x-none" altLang="zh-CN" sz="6000" dirty="0" smtClean="0">
              <a:solidFill>
                <a:srgbClr val="800000"/>
              </a:solidFill>
            </a:endParaRPr>
          </a:p>
          <a:p>
            <a:endParaRPr kumimoji="1" lang="x-none" altLang="zh-CN" sz="6000" dirty="0">
              <a:solidFill>
                <a:srgbClr val="800000"/>
              </a:solidFill>
            </a:endParaRPr>
          </a:p>
          <a:p>
            <a:r>
              <a:rPr kumimoji="1" lang="en-US" altLang="zh-CN" sz="6000" dirty="0" smtClean="0">
                <a:solidFill>
                  <a:srgbClr val="800000"/>
                </a:solidFill>
              </a:rPr>
              <a:t>E</a:t>
            </a:r>
            <a:r>
              <a:rPr kumimoji="1" lang="x-none" altLang="zh-CN" sz="6000" dirty="0" smtClean="0">
                <a:solidFill>
                  <a:srgbClr val="800000"/>
                </a:solidFill>
              </a:rPr>
              <a:t>ye catching contents such as breaking news, celebrity gossip, entertainment, etc.</a:t>
            </a:r>
            <a:endParaRPr kumimoji="1" lang="is-IS" altLang="zh-CN" sz="6000" dirty="0" smtClean="0">
              <a:solidFill>
                <a:srgbClr val="800000"/>
              </a:solidFill>
            </a:endParaRPr>
          </a:p>
          <a:p>
            <a:endParaRPr kumimoji="1" lang="is-IS" altLang="zh-CN" sz="6000" dirty="0">
              <a:solidFill>
                <a:srgbClr val="800000"/>
              </a:solidFill>
            </a:endParaRPr>
          </a:p>
          <a:p>
            <a:r>
              <a:rPr kumimoji="1" lang="en-US" altLang="zh-CN" sz="6000" dirty="0" smtClean="0">
                <a:solidFill>
                  <a:srgbClr val="800000"/>
                </a:solidFill>
              </a:rPr>
              <a:t>Pushed notification/ subscription/ major social media/ Stimulus</a:t>
            </a:r>
            <a:endParaRPr kumimoji="1" lang="zh-CN" altLang="en-US" sz="6000" dirty="0" smtClean="0">
              <a:solidFill>
                <a:srgbClr val="800000"/>
              </a:solidFill>
            </a:endParaRPr>
          </a:p>
          <a:p>
            <a:pPr marL="857250" indent="-857250">
              <a:buFont typeface="Arial"/>
              <a:buChar char="•"/>
            </a:pPr>
            <a:endParaRPr kumimoji="1" lang="zh-CN" altLang="en-US" sz="6000" dirty="0" smtClean="0">
              <a:solidFill>
                <a:srgbClr val="800000"/>
              </a:solidFill>
            </a:endParaRPr>
          </a:p>
          <a:p>
            <a:pPr marL="857250" indent="-857250">
              <a:buFont typeface="Arial"/>
              <a:buChar char="•"/>
            </a:pPr>
            <a:endParaRPr kumimoji="1" lang="zh-CN" altLang="en-US" sz="6000" dirty="0">
              <a:solidFill>
                <a:srgbClr val="800000"/>
              </a:solidFill>
            </a:endParaRPr>
          </a:p>
        </p:txBody>
      </p:sp>
      <p:pic>
        <p:nvPicPr>
          <p:cNvPr id="2" name="图片 1" descr="11-QUIZ-Which-Season-Matches-Your-Personality-social-media-533253984_alexsl (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8384" y="5573411"/>
            <a:ext cx="9819266" cy="7883908"/>
          </a:xfrm>
          <a:prstGeom prst="rect">
            <a:avLst/>
          </a:prstGeom>
        </p:spPr>
      </p:pic>
    </p:spTree>
    <p:extLst>
      <p:ext uri="{BB962C8B-B14F-4D97-AF65-F5344CB8AC3E}">
        <p14:creationId xmlns:p14="http://schemas.microsoft.com/office/powerpoint/2010/main" val="35411305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dissolv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strips(downLeft)">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strips(downLeft)">
                                      <p:cBhvr>
                                        <p:cTn id="3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pptx"/>
</p:tagLst>
</file>

<file path=ppt/theme/theme1.xml><?xml version="1.0" encoding="utf-8"?>
<a:theme xmlns:a="http://schemas.openxmlformats.org/drawingml/2006/main" name="Office">
  <a:themeElements>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0.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1.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2.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3.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4.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5.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6.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7.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8.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19.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0.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1.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2.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3.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4.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5.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6.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7.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8.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9.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0.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1.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2.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3.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4.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5.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6.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7.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8.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9.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0.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1.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2.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3.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4.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5.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6.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7.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8.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9.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0.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1.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2.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3.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4.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5.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6.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7.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8.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9.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0.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1.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2.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3.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4.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5.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6.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7.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8.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7.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8.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9.xml><?xml version="1.0" encoding="utf-8"?>
<a:themeOverride xmlns:a="http://schemas.openxmlformats.org/drawingml/2006/main">
  <a:clrScheme name="Benutzerdefiniert 65">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4969</Words>
  <Application>Microsoft Macintosh PowerPoint</Application>
  <PresentationFormat>自定义</PresentationFormat>
  <Paragraphs>1677</Paragraphs>
  <Slides>108</Slides>
  <Notes>78</Notes>
  <HiddenSlides>0</HiddenSlides>
  <MMClips>1</MMClips>
  <ScaleCrop>false</ScaleCrop>
  <HeadingPairs>
    <vt:vector size="4" baseType="variant">
      <vt:variant>
        <vt:lpstr>主题</vt:lpstr>
      </vt:variant>
      <vt:variant>
        <vt:i4>1</vt:i4>
      </vt:variant>
      <vt:variant>
        <vt:lpstr>幻灯片标题</vt:lpstr>
      </vt:variant>
      <vt:variant>
        <vt:i4>108</vt:i4>
      </vt:variant>
    </vt:vector>
  </HeadingPairs>
  <TitlesOfParts>
    <vt:vector size="109" baseType="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2017-05-20T03:58:02Z</dcterms:created>
  <dcterms:modified xsi:type="dcterms:W3CDTF">2019-12-10T10:02:02Z</dcterms:modified>
</cp:coreProperties>
</file>